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21" r:id="rId2"/>
    <p:sldId id="281" r:id="rId3"/>
    <p:sldId id="320" r:id="rId4"/>
    <p:sldId id="283" r:id="rId5"/>
    <p:sldId id="284" r:id="rId6"/>
    <p:sldId id="302" r:id="rId7"/>
    <p:sldId id="285" r:id="rId8"/>
    <p:sldId id="257" r:id="rId9"/>
    <p:sldId id="286" r:id="rId10"/>
    <p:sldId id="313" r:id="rId11"/>
    <p:sldId id="290" r:id="rId12"/>
    <p:sldId id="291" r:id="rId13"/>
    <p:sldId id="314" r:id="rId14"/>
    <p:sldId id="292" r:id="rId15"/>
    <p:sldId id="293" r:id="rId16"/>
    <p:sldId id="294" r:id="rId17"/>
    <p:sldId id="295" r:id="rId18"/>
    <p:sldId id="317" r:id="rId19"/>
    <p:sldId id="278" r:id="rId20"/>
    <p:sldId id="282" r:id="rId21"/>
    <p:sldId id="318" r:id="rId22"/>
    <p:sldId id="272" r:id="rId23"/>
    <p:sldId id="271" r:id="rId24"/>
    <p:sldId id="275" r:id="rId25"/>
    <p:sldId id="305" r:id="rId26"/>
    <p:sldId id="306" r:id="rId27"/>
    <p:sldId id="307" r:id="rId28"/>
    <p:sldId id="308" r:id="rId29"/>
    <p:sldId id="296" r:id="rId30"/>
    <p:sldId id="303" r:id="rId31"/>
    <p:sldId id="298" r:id="rId32"/>
    <p:sldId id="297" r:id="rId33"/>
    <p:sldId id="309" r:id="rId34"/>
    <p:sldId id="310" r:id="rId35"/>
    <p:sldId id="311" r:id="rId36"/>
    <p:sldId id="312" r:id="rId37"/>
    <p:sldId id="299" r:id="rId38"/>
    <p:sldId id="300" r:id="rId39"/>
    <p:sldId id="301" r:id="rId40"/>
    <p:sldId id="315" r:id="rId41"/>
    <p:sldId id="261" r:id="rId42"/>
    <p:sldId id="276" r:id="rId43"/>
    <p:sldId id="319" r:id="rId44"/>
    <p:sldId id="259" r:id="rId45"/>
    <p:sldId id="266" r:id="rId46"/>
    <p:sldId id="269" r:id="rId47"/>
    <p:sldId id="262" r:id="rId48"/>
    <p:sldId id="279" r:id="rId49"/>
    <p:sldId id="280"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F25F"/>
    <a:srgbClr val="68F874"/>
    <a:srgbClr val="68F636"/>
    <a:srgbClr val="6DED3F"/>
    <a:srgbClr val="87F062"/>
    <a:srgbClr val="00FF00"/>
    <a:srgbClr val="00FF99"/>
    <a:srgbClr val="99FF33"/>
    <a:srgbClr val="F6005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0160" autoAdjust="0"/>
  </p:normalViewPr>
  <p:slideViewPr>
    <p:cSldViewPr snapToGrid="0" snapToObjects="1">
      <p:cViewPr varScale="1">
        <p:scale>
          <a:sx n="105" d="100"/>
          <a:sy n="105" d="100"/>
        </p:scale>
        <p:origin x="106" y="6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6C711D-406F-2F49-8199-ADA04EA8F80E}" type="datetimeFigureOut">
              <a:rPr lang="en-US" smtClean="0"/>
              <a:t>11/27/2016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C79975-62C9-664C-A967-514D574BE4E6}" type="slidenum">
              <a:rPr lang="en-US" smtClean="0"/>
              <a:t>‹#›</a:t>
            </a:fld>
            <a:endParaRPr lang="en-US"/>
          </a:p>
        </p:txBody>
      </p:sp>
    </p:spTree>
    <p:extLst>
      <p:ext uri="{BB962C8B-B14F-4D97-AF65-F5344CB8AC3E}">
        <p14:creationId xmlns:p14="http://schemas.microsoft.com/office/powerpoint/2010/main" val="38894898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2010: we were offered an</a:t>
            </a:r>
            <a:r>
              <a:rPr lang="en-US" baseline="0" dirty="0"/>
              <a:t> Android project, The Lowest Bill</a:t>
            </a:r>
          </a:p>
          <a:p>
            <a:r>
              <a:rPr lang="en-US" baseline="0" dirty="0"/>
              <a:t>Doing it ever since</a:t>
            </a:r>
          </a:p>
          <a:p>
            <a:r>
              <a:rPr lang="en-US" baseline="0" dirty="0"/>
              <a:t>We were the only one doing Android at the time</a:t>
            </a:r>
          </a:p>
          <a:p>
            <a:r>
              <a:rPr lang="en-US" baseline="0" dirty="0"/>
              <a:t>We live &amp; breath Android, mobile apps are our passion</a:t>
            </a:r>
            <a:endParaRPr lang="en-US" dirty="0"/>
          </a:p>
        </p:txBody>
      </p:sp>
      <p:sp>
        <p:nvSpPr>
          <p:cNvPr id="4" name="Slide Number Placeholder 3"/>
          <p:cNvSpPr>
            <a:spLocks noGrp="1"/>
          </p:cNvSpPr>
          <p:nvPr>
            <p:ph type="sldNum" sz="quarter" idx="10"/>
          </p:nvPr>
        </p:nvSpPr>
        <p:spPr/>
        <p:txBody>
          <a:bodyPr/>
          <a:lstStyle/>
          <a:p>
            <a:fld id="{8BC79975-62C9-664C-A967-514D574BE4E6}" type="slidenum">
              <a:rPr lang="en-US" smtClean="0"/>
              <a:t>7</a:t>
            </a:fld>
            <a:endParaRPr lang="en-US"/>
          </a:p>
        </p:txBody>
      </p:sp>
    </p:spTree>
    <p:extLst>
      <p:ext uri="{BB962C8B-B14F-4D97-AF65-F5344CB8AC3E}">
        <p14:creationId xmlns:p14="http://schemas.microsoft.com/office/powerpoint/2010/main" val="376487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Client acquisition: </a:t>
            </a:r>
            <a:r>
              <a:rPr lang="en-US" b="1" dirty="0" smtClean="0"/>
              <a:t>mobile strategy</a:t>
            </a:r>
          </a:p>
          <a:p>
            <a:endParaRPr lang="en-US" b="1" dirty="0" smtClean="0"/>
          </a:p>
          <a:p>
            <a:r>
              <a:rPr lang="en-US" b="1" dirty="0" smtClean="0"/>
              <a:t>Loyalty</a:t>
            </a:r>
            <a:r>
              <a:rPr lang="en-US" dirty="0" smtClean="0"/>
              <a:t>: Getting customers to come back essential for growth. Returning users are happy</a:t>
            </a:r>
            <a:r>
              <a:rPr lang="en-US" baseline="0" dirty="0" smtClean="0"/>
              <a:t> users.</a:t>
            </a:r>
          </a:p>
          <a:p>
            <a:r>
              <a:rPr lang="en-US" baseline="0" dirty="0" smtClean="0"/>
              <a:t>Build long lasting </a:t>
            </a:r>
            <a:r>
              <a:rPr lang="en-US" b="1" baseline="0" dirty="0" smtClean="0"/>
              <a:t>relationships</a:t>
            </a:r>
            <a:r>
              <a:rPr lang="en-US" baseline="0" dirty="0" smtClean="0"/>
              <a:t> with your users. Don’t treat every user the same; they should feel as if they have a unique relationship with the brand. Provide a satisfying experience. Incentives, such as coupons.</a:t>
            </a:r>
          </a:p>
          <a:p>
            <a:r>
              <a:rPr lang="en-US" baseline="0" dirty="0" smtClean="0"/>
              <a:t>Users won’t land in your app by coincidence, like a website. They are looking for that content and service in the app they’ve downloaded.</a:t>
            </a:r>
            <a:endParaRPr lang="en-US" baseline="0" dirty="0" smtClean="0"/>
          </a:p>
          <a:p>
            <a:r>
              <a:rPr lang="en-US" baseline="0" dirty="0" smtClean="0"/>
              <a:t>Content is king. Users turn to your app to get </a:t>
            </a:r>
            <a:r>
              <a:rPr lang="en-US" b="1" baseline="0" dirty="0" smtClean="0"/>
              <a:t>access to content and receive services</a:t>
            </a:r>
            <a:r>
              <a:rPr lang="en-US" baseline="0" dirty="0" smtClean="0"/>
              <a:t> they cannot otherwise find online or offline. Reward your users with allowing them to access that easily!</a:t>
            </a:r>
          </a:p>
          <a:p>
            <a:r>
              <a:rPr lang="en-US" baseline="0" dirty="0" smtClean="0"/>
              <a:t>Make sure the </a:t>
            </a:r>
            <a:r>
              <a:rPr lang="en-US" b="1" baseline="0" dirty="0" smtClean="0"/>
              <a:t>functionality they want is accessible</a:t>
            </a:r>
            <a:r>
              <a:rPr lang="en-US" baseline="0" dirty="0" smtClean="0"/>
              <a:t> to them.</a:t>
            </a:r>
          </a:p>
        </p:txBody>
      </p:sp>
      <p:sp>
        <p:nvSpPr>
          <p:cNvPr id="4" name="Slide Number Placeholder 3"/>
          <p:cNvSpPr>
            <a:spLocks noGrp="1"/>
          </p:cNvSpPr>
          <p:nvPr>
            <p:ph type="sldNum" sz="quarter" idx="10"/>
          </p:nvPr>
        </p:nvSpPr>
        <p:spPr/>
        <p:txBody>
          <a:bodyPr/>
          <a:lstStyle/>
          <a:p>
            <a:fld id="{8BC79975-62C9-664C-A967-514D574BE4E6}" type="slidenum">
              <a:rPr lang="en-US" smtClean="0"/>
              <a:t>25</a:t>
            </a:fld>
            <a:endParaRPr lang="en-US"/>
          </a:p>
        </p:txBody>
      </p:sp>
    </p:spTree>
    <p:extLst>
      <p:ext uri="{BB962C8B-B14F-4D97-AF65-F5344CB8AC3E}">
        <p14:creationId xmlns:p14="http://schemas.microsoft.com/office/powerpoint/2010/main" val="734933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Games: finishing</a:t>
            </a:r>
            <a:r>
              <a:rPr lang="en-US" baseline="0" dirty="0"/>
              <a:t> a match, leveling up, spending (virtual) currency, unlocking achievements</a:t>
            </a:r>
          </a:p>
          <a:p>
            <a:r>
              <a:rPr lang="en-US" baseline="0" dirty="0" err="1"/>
              <a:t>eCommerce</a:t>
            </a:r>
            <a:r>
              <a:rPr lang="en-US" baseline="0" dirty="0"/>
              <a:t>: search results, item details, adding to cart or </a:t>
            </a:r>
            <a:r>
              <a:rPr lang="en-US" baseline="0" dirty="0" err="1"/>
              <a:t>wishlist</a:t>
            </a:r>
            <a:r>
              <a:rPr lang="en-US" baseline="0" dirty="0"/>
              <a:t>, begin checkout, adding payment details</a:t>
            </a:r>
          </a:p>
        </p:txBody>
      </p:sp>
      <p:sp>
        <p:nvSpPr>
          <p:cNvPr id="4" name="Slide Number Placeholder 3"/>
          <p:cNvSpPr>
            <a:spLocks noGrp="1"/>
          </p:cNvSpPr>
          <p:nvPr>
            <p:ph type="sldNum" sz="quarter" idx="10"/>
          </p:nvPr>
        </p:nvSpPr>
        <p:spPr/>
        <p:txBody>
          <a:bodyPr/>
          <a:lstStyle/>
          <a:p>
            <a:fld id="{8BC79975-62C9-664C-A967-514D574BE4E6}" type="slidenum">
              <a:rPr lang="en-US" smtClean="0"/>
              <a:t>28</a:t>
            </a:fld>
            <a:endParaRPr lang="en-US"/>
          </a:p>
        </p:txBody>
      </p:sp>
    </p:spTree>
    <p:extLst>
      <p:ext uri="{BB962C8B-B14F-4D97-AF65-F5344CB8AC3E}">
        <p14:creationId xmlns:p14="http://schemas.microsoft.com/office/powerpoint/2010/main" val="2469251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 in using Google, Facebook, Twitter</a:t>
            </a:r>
          </a:p>
        </p:txBody>
      </p:sp>
      <p:sp>
        <p:nvSpPr>
          <p:cNvPr id="4" name="Slide Number Placeholder 3"/>
          <p:cNvSpPr>
            <a:spLocks noGrp="1"/>
          </p:cNvSpPr>
          <p:nvPr>
            <p:ph type="sldNum" sz="quarter" idx="10"/>
          </p:nvPr>
        </p:nvSpPr>
        <p:spPr/>
        <p:txBody>
          <a:bodyPr/>
          <a:lstStyle/>
          <a:p>
            <a:fld id="{8BC79975-62C9-664C-A967-514D574BE4E6}" type="slidenum">
              <a:rPr lang="en-US" smtClean="0"/>
              <a:t>31</a:t>
            </a:fld>
            <a:endParaRPr lang="en-US"/>
          </a:p>
        </p:txBody>
      </p:sp>
    </p:spTree>
    <p:extLst>
      <p:ext uri="{BB962C8B-B14F-4D97-AF65-F5344CB8AC3E}">
        <p14:creationId xmlns:p14="http://schemas.microsoft.com/office/powerpoint/2010/main" val="2990381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Jet</a:t>
            </a:r>
            <a:endParaRPr lang="en-US" dirty="0"/>
          </a:p>
        </p:txBody>
      </p:sp>
      <p:sp>
        <p:nvSpPr>
          <p:cNvPr id="4" name="Slide Number Placeholder 3"/>
          <p:cNvSpPr>
            <a:spLocks noGrp="1"/>
          </p:cNvSpPr>
          <p:nvPr>
            <p:ph type="sldNum" sz="quarter" idx="10"/>
          </p:nvPr>
        </p:nvSpPr>
        <p:spPr/>
        <p:txBody>
          <a:bodyPr/>
          <a:lstStyle/>
          <a:p>
            <a:fld id="{8BC79975-62C9-664C-A967-514D574BE4E6}" type="slidenum">
              <a:rPr lang="en-US" smtClean="0"/>
              <a:t>33</a:t>
            </a:fld>
            <a:endParaRPr lang="en-US"/>
          </a:p>
        </p:txBody>
      </p:sp>
    </p:spTree>
    <p:extLst>
      <p:ext uri="{BB962C8B-B14F-4D97-AF65-F5344CB8AC3E}">
        <p14:creationId xmlns:p14="http://schemas.microsoft.com/office/powerpoint/2010/main" val="3868932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Pocket Agent</a:t>
            </a:r>
            <a:endParaRPr lang="en-US" dirty="0"/>
          </a:p>
        </p:txBody>
      </p:sp>
      <p:sp>
        <p:nvSpPr>
          <p:cNvPr id="4" name="Slide Number Placeholder 3"/>
          <p:cNvSpPr>
            <a:spLocks noGrp="1"/>
          </p:cNvSpPr>
          <p:nvPr>
            <p:ph type="sldNum" sz="quarter" idx="10"/>
          </p:nvPr>
        </p:nvSpPr>
        <p:spPr/>
        <p:txBody>
          <a:bodyPr/>
          <a:lstStyle/>
          <a:p>
            <a:fld id="{8BC79975-62C9-664C-A967-514D574BE4E6}" type="slidenum">
              <a:rPr lang="en-US" smtClean="0"/>
              <a:t>34</a:t>
            </a:fld>
            <a:endParaRPr lang="en-US"/>
          </a:p>
        </p:txBody>
      </p:sp>
    </p:spTree>
    <p:extLst>
      <p:ext uri="{BB962C8B-B14F-4D97-AF65-F5344CB8AC3E}">
        <p14:creationId xmlns:p14="http://schemas.microsoft.com/office/powerpoint/2010/main" val="1340152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Hulu</a:t>
            </a:r>
            <a:endParaRPr lang="en-US" dirty="0"/>
          </a:p>
        </p:txBody>
      </p:sp>
      <p:sp>
        <p:nvSpPr>
          <p:cNvPr id="4" name="Slide Number Placeholder 3"/>
          <p:cNvSpPr>
            <a:spLocks noGrp="1"/>
          </p:cNvSpPr>
          <p:nvPr>
            <p:ph type="sldNum" sz="quarter" idx="10"/>
          </p:nvPr>
        </p:nvSpPr>
        <p:spPr/>
        <p:txBody>
          <a:bodyPr/>
          <a:lstStyle/>
          <a:p>
            <a:fld id="{8BC79975-62C9-664C-A967-514D574BE4E6}" type="slidenum">
              <a:rPr lang="en-US" smtClean="0"/>
              <a:t>35</a:t>
            </a:fld>
            <a:endParaRPr lang="en-US"/>
          </a:p>
        </p:txBody>
      </p:sp>
    </p:spTree>
    <p:extLst>
      <p:ext uri="{BB962C8B-B14F-4D97-AF65-F5344CB8AC3E}">
        <p14:creationId xmlns:p14="http://schemas.microsoft.com/office/powerpoint/2010/main" val="3452084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consider that these tools can hook into established ad networks</a:t>
            </a:r>
            <a:endParaRPr lang="en-US" dirty="0"/>
          </a:p>
        </p:txBody>
      </p:sp>
      <p:sp>
        <p:nvSpPr>
          <p:cNvPr id="4" name="Slide Number Placeholder 3"/>
          <p:cNvSpPr>
            <a:spLocks noGrp="1"/>
          </p:cNvSpPr>
          <p:nvPr>
            <p:ph type="sldNum" sz="quarter" idx="10"/>
          </p:nvPr>
        </p:nvSpPr>
        <p:spPr/>
        <p:txBody>
          <a:bodyPr/>
          <a:lstStyle/>
          <a:p>
            <a:fld id="{8BC79975-62C9-664C-A967-514D574BE4E6}" type="slidenum">
              <a:rPr lang="en-US" smtClean="0"/>
              <a:t>36</a:t>
            </a:fld>
            <a:endParaRPr lang="en-US"/>
          </a:p>
        </p:txBody>
      </p:sp>
    </p:spTree>
    <p:extLst>
      <p:ext uri="{BB962C8B-B14F-4D97-AF65-F5344CB8AC3E}">
        <p14:creationId xmlns:p14="http://schemas.microsoft.com/office/powerpoint/2010/main" val="1728117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Store listing:</a:t>
            </a:r>
          </a:p>
          <a:p>
            <a:pPr marL="171450" indent="-171450">
              <a:buFontTx/>
              <a:buChar char="-"/>
            </a:pPr>
            <a:r>
              <a:rPr lang="en-US" dirty="0" smtClean="0"/>
              <a:t>Unique, compelling,</a:t>
            </a:r>
            <a:r>
              <a:rPr lang="en-US" baseline="0" dirty="0" smtClean="0"/>
              <a:t> snappy. </a:t>
            </a:r>
          </a:p>
          <a:p>
            <a:pPr marL="171450" indent="-171450">
              <a:buFontTx/>
              <a:buChar char="-"/>
            </a:pPr>
            <a:r>
              <a:rPr lang="en-US" baseline="0" dirty="0" smtClean="0"/>
              <a:t>Header image/video. Icon. Description. Key images (screenshots).</a:t>
            </a:r>
          </a:p>
        </p:txBody>
      </p:sp>
      <p:sp>
        <p:nvSpPr>
          <p:cNvPr id="4" name="Slide Number Placeholder 3"/>
          <p:cNvSpPr>
            <a:spLocks noGrp="1"/>
          </p:cNvSpPr>
          <p:nvPr>
            <p:ph type="sldNum" sz="quarter" idx="10"/>
          </p:nvPr>
        </p:nvSpPr>
        <p:spPr/>
        <p:txBody>
          <a:bodyPr/>
          <a:lstStyle/>
          <a:p>
            <a:fld id="{8BC79975-62C9-664C-A967-514D574BE4E6}" type="slidenum">
              <a:rPr lang="en-US" smtClean="0"/>
              <a:t>38</a:t>
            </a:fld>
            <a:endParaRPr lang="en-US"/>
          </a:p>
        </p:txBody>
      </p:sp>
    </p:spTree>
    <p:extLst>
      <p:ext uri="{BB962C8B-B14F-4D97-AF65-F5344CB8AC3E}">
        <p14:creationId xmlns:p14="http://schemas.microsoft.com/office/powerpoint/2010/main" val="4283053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Cast</a:t>
            </a:r>
          </a:p>
          <a:p>
            <a:r>
              <a:rPr lang="en-US" dirty="0"/>
              <a:t>Android Wear</a:t>
            </a:r>
          </a:p>
          <a:p>
            <a:r>
              <a:rPr lang="en-US" dirty="0"/>
              <a:t>Libraries (</a:t>
            </a:r>
          </a:p>
        </p:txBody>
      </p:sp>
      <p:sp>
        <p:nvSpPr>
          <p:cNvPr id="4" name="Slide Number Placeholder 3"/>
          <p:cNvSpPr>
            <a:spLocks noGrp="1"/>
          </p:cNvSpPr>
          <p:nvPr>
            <p:ph type="sldNum" sz="quarter" idx="10"/>
          </p:nvPr>
        </p:nvSpPr>
        <p:spPr/>
        <p:txBody>
          <a:bodyPr/>
          <a:lstStyle/>
          <a:p>
            <a:fld id="{8BC79975-62C9-664C-A967-514D574BE4E6}" type="slidenum">
              <a:rPr lang="en-US" smtClean="0"/>
              <a:t>44</a:t>
            </a:fld>
            <a:endParaRPr lang="en-US"/>
          </a:p>
        </p:txBody>
      </p:sp>
    </p:spTree>
    <p:extLst>
      <p:ext uri="{BB962C8B-B14F-4D97-AF65-F5344CB8AC3E}">
        <p14:creationId xmlns:p14="http://schemas.microsoft.com/office/powerpoint/2010/main" val="3162613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a:t>
            </a:r>
          </a:p>
        </p:txBody>
      </p:sp>
      <p:sp>
        <p:nvSpPr>
          <p:cNvPr id="4" name="Slide Number Placeholder 3"/>
          <p:cNvSpPr>
            <a:spLocks noGrp="1"/>
          </p:cNvSpPr>
          <p:nvPr>
            <p:ph type="sldNum" sz="quarter" idx="10"/>
          </p:nvPr>
        </p:nvSpPr>
        <p:spPr/>
        <p:txBody>
          <a:bodyPr/>
          <a:lstStyle/>
          <a:p>
            <a:fld id="{8BC79975-62C9-664C-A967-514D574BE4E6}" type="slidenum">
              <a:rPr lang="en-US" smtClean="0"/>
              <a:t>48</a:t>
            </a:fld>
            <a:endParaRPr lang="en-US"/>
          </a:p>
        </p:txBody>
      </p:sp>
    </p:spTree>
    <p:extLst>
      <p:ext uri="{BB962C8B-B14F-4D97-AF65-F5344CB8AC3E}">
        <p14:creationId xmlns:p14="http://schemas.microsoft.com/office/powerpoint/2010/main" val="1213695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always dreamt of expanding</a:t>
            </a:r>
            <a:r>
              <a:rPr lang="en-US" baseline="0" dirty="0"/>
              <a:t> to NYC. Two months ago, we did! Our CEO and CFO went on two sales missions and deemed the market as viable and lucrative.</a:t>
            </a:r>
            <a:endParaRPr lang="en-US" dirty="0"/>
          </a:p>
        </p:txBody>
      </p:sp>
      <p:sp>
        <p:nvSpPr>
          <p:cNvPr id="4" name="Slide Number Placeholder 3"/>
          <p:cNvSpPr>
            <a:spLocks noGrp="1"/>
          </p:cNvSpPr>
          <p:nvPr>
            <p:ph type="sldNum" sz="quarter" idx="10"/>
          </p:nvPr>
        </p:nvSpPr>
        <p:spPr/>
        <p:txBody>
          <a:bodyPr/>
          <a:lstStyle/>
          <a:p>
            <a:fld id="{8BC79975-62C9-664C-A967-514D574BE4E6}" type="slidenum">
              <a:rPr lang="en-US" smtClean="0"/>
              <a:t>9</a:t>
            </a:fld>
            <a:endParaRPr lang="en-US"/>
          </a:p>
        </p:txBody>
      </p:sp>
    </p:spTree>
    <p:extLst>
      <p:ext uri="{BB962C8B-B14F-4D97-AF65-F5344CB8AC3E}">
        <p14:creationId xmlns:p14="http://schemas.microsoft.com/office/powerpoint/2010/main" val="168649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2012: 1.0B</a:t>
            </a:r>
          </a:p>
          <a:p>
            <a:r>
              <a:rPr lang="en-US" dirty="0" smtClean="0"/>
              <a:t>2011:</a:t>
            </a:r>
            <a:r>
              <a:rPr lang="en-US" baseline="0" dirty="0" smtClean="0"/>
              <a:t> 0.7B</a:t>
            </a:r>
          </a:p>
          <a:p>
            <a:r>
              <a:rPr lang="en-US" baseline="0" dirty="0" smtClean="0"/>
              <a:t>2010: 0.4B</a:t>
            </a:r>
          </a:p>
          <a:p>
            <a:r>
              <a:rPr lang="en-US" baseline="0" dirty="0" smtClean="0"/>
              <a:t>2009: 0.2B</a:t>
            </a:r>
            <a:endParaRPr lang="en-US" dirty="0"/>
          </a:p>
        </p:txBody>
      </p:sp>
      <p:sp>
        <p:nvSpPr>
          <p:cNvPr id="4" name="Slide Number Placeholder 3"/>
          <p:cNvSpPr>
            <a:spLocks noGrp="1"/>
          </p:cNvSpPr>
          <p:nvPr>
            <p:ph type="sldNum" sz="quarter" idx="10"/>
          </p:nvPr>
        </p:nvSpPr>
        <p:spPr/>
        <p:txBody>
          <a:bodyPr/>
          <a:lstStyle/>
          <a:p>
            <a:fld id="{8BC79975-62C9-664C-A967-514D574BE4E6}" type="slidenum">
              <a:rPr lang="en-US" smtClean="0"/>
              <a:t>10</a:t>
            </a:fld>
            <a:endParaRPr lang="en-US"/>
          </a:p>
        </p:txBody>
      </p:sp>
    </p:spTree>
    <p:extLst>
      <p:ext uri="{BB962C8B-B14F-4D97-AF65-F5344CB8AC3E}">
        <p14:creationId xmlns:p14="http://schemas.microsoft.com/office/powerpoint/2010/main" val="81816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is going the next step and dive into the mechanics and </a:t>
            </a:r>
            <a:r>
              <a:rPr lang="en-US" sz="1200" b="0" i="0" u="none" strike="noStrike" kern="1200" dirty="0" err="1">
                <a:solidFill>
                  <a:schemeClr val="tx1"/>
                </a:solidFill>
                <a:effectLst/>
                <a:latin typeface="+mn-lt"/>
                <a:ea typeface="+mn-ea"/>
                <a:cs typeface="+mn-cs"/>
              </a:rPr>
              <a:t>blablabla</a:t>
            </a:r>
            <a:r>
              <a:rPr lang="en-US" sz="1200" b="0" i="0" u="none" strike="noStrike" kern="1200" dirty="0">
                <a:solidFill>
                  <a:schemeClr val="tx1"/>
                </a:solidFill>
                <a:effectLst/>
                <a:latin typeface="+mn-lt"/>
                <a:ea typeface="+mn-ea"/>
                <a:cs typeface="+mn-cs"/>
              </a:rPr>
              <a:t> do technologically advanced shizzle</a:t>
            </a:r>
            <a:endParaRPr lang="en-US" b="0" dirty="0">
              <a:effectLst/>
            </a:endParaRPr>
          </a:p>
        </p:txBody>
      </p:sp>
      <p:sp>
        <p:nvSpPr>
          <p:cNvPr id="4" name="Slide Number Placeholder 3"/>
          <p:cNvSpPr>
            <a:spLocks noGrp="1"/>
          </p:cNvSpPr>
          <p:nvPr>
            <p:ph type="sldNum" sz="quarter" idx="10"/>
          </p:nvPr>
        </p:nvSpPr>
        <p:spPr/>
        <p:txBody>
          <a:bodyPr/>
          <a:lstStyle/>
          <a:p>
            <a:fld id="{8BC79975-62C9-664C-A967-514D574BE4E6}" type="slidenum">
              <a:rPr lang="en-US" smtClean="0"/>
              <a:t>19</a:t>
            </a:fld>
            <a:endParaRPr lang="en-US"/>
          </a:p>
        </p:txBody>
      </p:sp>
    </p:spTree>
    <p:extLst>
      <p:ext uri="{BB962C8B-B14F-4D97-AF65-F5344CB8AC3E}">
        <p14:creationId xmlns:p14="http://schemas.microsoft.com/office/powerpoint/2010/main" val="4186139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nl-NL" sz="1200" b="0" i="0" u="none" strike="noStrike" kern="1200" dirty="0">
                <a:solidFill>
                  <a:schemeClr val="tx1"/>
                </a:solidFill>
                <a:effectLst/>
                <a:latin typeface="+mn-lt"/>
                <a:ea typeface="+mn-ea"/>
                <a:cs typeface="+mn-cs"/>
              </a:rPr>
              <a:t>"Hoe de meter van Deltares via de koptelefoon zijn stroom haalt uit een toon en via de microfoonkanaal de meten terugstuurt, maar dat we er zo achter kwamen dat iedere telefoon, zelfs identieke, verschillende meetwaarden kunnen geven en dus softwarematig en automatisch geeikt worden. Ook supergaaf. "</a:t>
            </a:r>
            <a:endParaRPr lang="nl-NL" b="0" dirty="0">
              <a:effectLst/>
            </a:endParaRPr>
          </a:p>
        </p:txBody>
      </p:sp>
      <p:sp>
        <p:nvSpPr>
          <p:cNvPr id="4" name="Slide Number Placeholder 3"/>
          <p:cNvSpPr>
            <a:spLocks noGrp="1"/>
          </p:cNvSpPr>
          <p:nvPr>
            <p:ph type="sldNum" sz="quarter" idx="10"/>
          </p:nvPr>
        </p:nvSpPr>
        <p:spPr/>
        <p:txBody>
          <a:bodyPr/>
          <a:lstStyle/>
          <a:p>
            <a:fld id="{8BC79975-62C9-664C-A967-514D574BE4E6}" type="slidenum">
              <a:rPr lang="en-US" smtClean="0"/>
              <a:t>20</a:t>
            </a:fld>
            <a:endParaRPr lang="en-US"/>
          </a:p>
        </p:txBody>
      </p:sp>
    </p:spTree>
    <p:extLst>
      <p:ext uri="{BB962C8B-B14F-4D97-AF65-F5344CB8AC3E}">
        <p14:creationId xmlns:p14="http://schemas.microsoft.com/office/powerpoint/2010/main" val="230980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79975-62C9-664C-A967-514D574BE4E6}" type="slidenum">
              <a:rPr lang="en-US" smtClean="0"/>
              <a:t>21</a:t>
            </a:fld>
            <a:endParaRPr lang="en-US"/>
          </a:p>
        </p:txBody>
      </p:sp>
    </p:spTree>
    <p:extLst>
      <p:ext uri="{BB962C8B-B14F-4D97-AF65-F5344CB8AC3E}">
        <p14:creationId xmlns:p14="http://schemas.microsoft.com/office/powerpoint/2010/main" val="366192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79975-62C9-664C-A967-514D574BE4E6}" type="slidenum">
              <a:rPr lang="en-US" smtClean="0"/>
              <a:t>22</a:t>
            </a:fld>
            <a:endParaRPr lang="en-US"/>
          </a:p>
        </p:txBody>
      </p:sp>
    </p:spTree>
    <p:extLst>
      <p:ext uri="{BB962C8B-B14F-4D97-AF65-F5344CB8AC3E}">
        <p14:creationId xmlns:p14="http://schemas.microsoft.com/office/powerpoint/2010/main" val="2309801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Of course we always aim to get the best quality, speed, design, </a:t>
            </a:r>
            <a:r>
              <a:rPr lang="en-US" sz="1200" b="0" i="0" u="none" strike="noStrike" kern="1200" dirty="0" err="1">
                <a:solidFill>
                  <a:schemeClr val="tx1"/>
                </a:solidFill>
                <a:effectLst/>
                <a:latin typeface="+mn-lt"/>
                <a:ea typeface="+mn-ea"/>
                <a:cs typeface="+mn-cs"/>
              </a:rPr>
              <a:t>blabla</a:t>
            </a:r>
            <a:r>
              <a:rPr lang="en-US" sz="1200" b="0" i="0" u="none" strike="noStrike" kern="1200" dirty="0">
                <a:solidFill>
                  <a:schemeClr val="tx1"/>
                </a:solidFill>
                <a:effectLst/>
                <a:latin typeface="+mn-lt"/>
                <a:ea typeface="+mn-ea"/>
                <a:cs typeface="+mn-cs"/>
              </a:rPr>
              <a:t> in our apps. Unfortunately, many of our projects I can't talk about because of NDA's….</a:t>
            </a:r>
            <a:endParaRPr lang="en-US" b="0" dirty="0">
              <a:effectLst/>
            </a:endParaRPr>
          </a:p>
        </p:txBody>
      </p:sp>
      <p:sp>
        <p:nvSpPr>
          <p:cNvPr id="4" name="Slide Number Placeholder 3"/>
          <p:cNvSpPr>
            <a:spLocks noGrp="1"/>
          </p:cNvSpPr>
          <p:nvPr>
            <p:ph type="sldNum" sz="quarter" idx="10"/>
          </p:nvPr>
        </p:nvSpPr>
        <p:spPr/>
        <p:txBody>
          <a:bodyPr/>
          <a:lstStyle/>
          <a:p>
            <a:fld id="{8BC79975-62C9-664C-A967-514D574BE4E6}" type="slidenum">
              <a:rPr lang="en-US" smtClean="0"/>
              <a:t>23</a:t>
            </a:fld>
            <a:endParaRPr lang="en-US"/>
          </a:p>
        </p:txBody>
      </p:sp>
    </p:spTree>
    <p:extLst>
      <p:ext uri="{BB962C8B-B14F-4D97-AF65-F5344CB8AC3E}">
        <p14:creationId xmlns:p14="http://schemas.microsoft.com/office/powerpoint/2010/main" val="2309801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but we made a shit ton of awesome apps for a wide variety of devices, including smart watches, cars, </a:t>
            </a:r>
            <a:r>
              <a:rPr lang="en-US" sz="1200" b="0" i="0" u="none" strike="noStrike" kern="1200" dirty="0" err="1">
                <a:solidFill>
                  <a:schemeClr val="tx1"/>
                </a:solidFill>
                <a:effectLst/>
                <a:latin typeface="+mn-lt"/>
                <a:ea typeface="+mn-ea"/>
                <a:cs typeface="+mn-cs"/>
              </a:rPr>
              <a:t>blabla</a:t>
            </a:r>
            <a:r>
              <a:rPr lang="en-US" sz="1200" b="0" i="0" u="none" strike="noStrike" kern="1200" dirty="0">
                <a:solidFill>
                  <a:schemeClr val="tx1"/>
                </a:solidFill>
                <a:effectLst/>
                <a:latin typeface="+mn-lt"/>
                <a:ea typeface="+mn-ea"/>
                <a:cs typeface="+mn-cs"/>
              </a:rPr>
              <a:t>. And they all look amazing. But it doesn't stop at looking amazing, because what we really love doing at Pix….</a:t>
            </a:r>
            <a:endParaRPr lang="en-US" b="0" dirty="0">
              <a:effectLst/>
            </a:endParaRPr>
          </a:p>
        </p:txBody>
      </p:sp>
      <p:sp>
        <p:nvSpPr>
          <p:cNvPr id="4" name="Slide Number Placeholder 3"/>
          <p:cNvSpPr>
            <a:spLocks noGrp="1"/>
          </p:cNvSpPr>
          <p:nvPr>
            <p:ph type="sldNum" sz="quarter" idx="10"/>
          </p:nvPr>
        </p:nvSpPr>
        <p:spPr/>
        <p:txBody>
          <a:bodyPr/>
          <a:lstStyle/>
          <a:p>
            <a:fld id="{8BC79975-62C9-664C-A967-514D574BE4E6}" type="slidenum">
              <a:rPr lang="en-US" smtClean="0"/>
              <a:t>24</a:t>
            </a:fld>
            <a:endParaRPr lang="en-US"/>
          </a:p>
        </p:txBody>
      </p:sp>
    </p:spTree>
    <p:extLst>
      <p:ext uri="{BB962C8B-B14F-4D97-AF65-F5344CB8AC3E}">
        <p14:creationId xmlns:p14="http://schemas.microsoft.com/office/powerpoint/2010/main" val="2309801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69433"/>
            <a:ext cx="9143999" cy="6773333"/>
          </a:xfrm>
          <a:prstGeom prst="rect">
            <a:avLst/>
          </a:prstGeom>
        </p:spPr>
      </p:pic>
    </p:spTree>
    <p:extLst>
      <p:ext uri="{BB962C8B-B14F-4D97-AF65-F5344CB8AC3E}">
        <p14:creationId xmlns:p14="http://schemas.microsoft.com/office/powerpoint/2010/main" val="410343743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74AC7-15C5-2D42-B89F-53B01A521710}" type="datetimeFigureOut">
              <a:rPr lang="en-US" smtClean="0"/>
              <a:t>11/27/2016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B73850-7ECC-6F42-B20C-66FA96F16AEF}" type="slidenum">
              <a:rPr lang="en-US" smtClean="0"/>
              <a:t>‹#›</a:t>
            </a:fld>
            <a:endParaRPr lang="en-US"/>
          </a:p>
        </p:txBody>
      </p:sp>
    </p:spTree>
    <p:extLst>
      <p:ext uri="{BB962C8B-B14F-4D97-AF65-F5344CB8AC3E}">
        <p14:creationId xmlns:p14="http://schemas.microsoft.com/office/powerpoint/2010/main" val="214577828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99174AC7-15C5-2D42-B89F-53B01A521710}" type="datetimeFigureOut">
              <a:rPr lang="en-US" smtClean="0"/>
              <a:t>11/27/2016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73850-7ECC-6F42-B20C-66FA96F16AEF}" type="slidenum">
              <a:rPr lang="en-US" smtClean="0"/>
              <a:t>‹#›</a:t>
            </a:fld>
            <a:endParaRPr lang="en-US"/>
          </a:p>
        </p:txBody>
      </p:sp>
    </p:spTree>
    <p:extLst>
      <p:ext uri="{BB962C8B-B14F-4D97-AF65-F5344CB8AC3E}">
        <p14:creationId xmlns:p14="http://schemas.microsoft.com/office/powerpoint/2010/main" val="191008724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99174AC7-15C5-2D42-B89F-53B01A521710}" type="datetimeFigureOut">
              <a:rPr lang="en-US" smtClean="0"/>
              <a:t>11/27/2016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73850-7ECC-6F42-B20C-66FA96F16AEF}" type="slidenum">
              <a:rPr lang="en-US" smtClean="0"/>
              <a:t>‹#›</a:t>
            </a:fld>
            <a:endParaRPr lang="en-US"/>
          </a:p>
        </p:txBody>
      </p:sp>
    </p:spTree>
    <p:extLst>
      <p:ext uri="{BB962C8B-B14F-4D97-AF65-F5344CB8AC3E}">
        <p14:creationId xmlns:p14="http://schemas.microsoft.com/office/powerpoint/2010/main" val="146913315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99174AC7-15C5-2D42-B89F-53B01A521710}" type="datetimeFigureOut">
              <a:rPr lang="en-US" smtClean="0"/>
              <a:t>11/27/2016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73850-7ECC-6F42-B20C-66FA96F16AEF}" type="slidenum">
              <a:rPr lang="en-US" smtClean="0"/>
              <a:t>‹#›</a:t>
            </a:fld>
            <a:endParaRPr lang="en-US"/>
          </a:p>
        </p:txBody>
      </p:sp>
    </p:spTree>
    <p:extLst>
      <p:ext uri="{BB962C8B-B14F-4D97-AF65-F5344CB8AC3E}">
        <p14:creationId xmlns:p14="http://schemas.microsoft.com/office/powerpoint/2010/main" val="40978503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99174AC7-15C5-2D42-B89F-53B01A521710}" type="datetimeFigureOut">
              <a:rPr lang="en-US" smtClean="0"/>
              <a:t>11/27/2016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73850-7ECC-6F42-B20C-66FA96F16AEF}" type="slidenum">
              <a:rPr lang="en-US" smtClean="0"/>
              <a:t>‹#›</a:t>
            </a:fld>
            <a:endParaRPr lang="en-US"/>
          </a:p>
        </p:txBody>
      </p:sp>
    </p:spTree>
    <p:extLst>
      <p:ext uri="{BB962C8B-B14F-4D97-AF65-F5344CB8AC3E}">
        <p14:creationId xmlns:p14="http://schemas.microsoft.com/office/powerpoint/2010/main" val="88216133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99174AC7-15C5-2D42-B89F-53B01A521710}" type="datetimeFigureOut">
              <a:rPr lang="en-US" smtClean="0"/>
              <a:t>11/27/2016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B73850-7ECC-6F42-B20C-66FA96F16AEF}" type="slidenum">
              <a:rPr lang="en-US" smtClean="0"/>
              <a:t>‹#›</a:t>
            </a:fld>
            <a:endParaRPr lang="en-US"/>
          </a:p>
        </p:txBody>
      </p:sp>
      <p:sp>
        <p:nvSpPr>
          <p:cNvPr id="7" name="Rectangle 6"/>
          <p:cNvSpPr/>
          <p:nvPr userDrawn="1"/>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06453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174AC7-15C5-2D42-B89F-53B01A521710}" type="datetimeFigureOut">
              <a:rPr lang="en-US" smtClean="0"/>
              <a:t>11/27/2016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B73850-7ECC-6F42-B20C-66FA96F16AEF}" type="slidenum">
              <a:rPr lang="en-US" smtClean="0"/>
              <a:t>‹#›</a:t>
            </a:fld>
            <a:endParaRPr lang="en-US"/>
          </a:p>
        </p:txBody>
      </p:sp>
      <p:pic>
        <p:nvPicPr>
          <p:cNvPr id="6" name="Picture 5" descr="Pixplicity artwor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91" y="-55907"/>
            <a:ext cx="9342782" cy="5255314"/>
          </a:xfrm>
          <a:prstGeom prst="rect">
            <a:avLst/>
          </a:prstGeom>
        </p:spPr>
      </p:pic>
    </p:spTree>
    <p:extLst>
      <p:ext uri="{BB962C8B-B14F-4D97-AF65-F5344CB8AC3E}">
        <p14:creationId xmlns:p14="http://schemas.microsoft.com/office/powerpoint/2010/main" val="207802057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x-none"/>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99174AC7-15C5-2D42-B89F-53B01A521710}" type="datetimeFigureOut">
              <a:rPr lang="en-US" smtClean="0"/>
              <a:t>11/27/2016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73850-7ECC-6F42-B20C-66FA96F16AEF}" type="slidenum">
              <a:rPr lang="en-US" smtClean="0"/>
              <a:t>‹#›</a:t>
            </a:fld>
            <a:endParaRPr lang="en-US"/>
          </a:p>
        </p:txBody>
      </p:sp>
    </p:spTree>
    <p:extLst>
      <p:ext uri="{BB962C8B-B14F-4D97-AF65-F5344CB8AC3E}">
        <p14:creationId xmlns:p14="http://schemas.microsoft.com/office/powerpoint/2010/main" val="363040355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nchor="ctr" anchorCtr="0"/>
          <a:lstStyle>
            <a:lvl1pPr>
              <a:defRPr>
                <a:ln>
                  <a:noFill/>
                </a:ln>
                <a:solidFill>
                  <a:schemeClr val="tx1">
                    <a:lumMod val="65000"/>
                    <a:lumOff val="35000"/>
                  </a:schemeClr>
                </a:solidFill>
              </a:defRPr>
            </a:lvl1pPr>
            <a:lvl2pPr>
              <a:defRPr>
                <a:ln>
                  <a:noFill/>
                </a:ln>
                <a:solidFill>
                  <a:schemeClr val="tx1">
                    <a:lumMod val="65000"/>
                    <a:lumOff val="35000"/>
                  </a:schemeClr>
                </a:solidFill>
              </a:defRPr>
            </a:lvl2pPr>
            <a:lvl3pPr>
              <a:defRPr>
                <a:ln>
                  <a:noFill/>
                </a:ln>
                <a:solidFill>
                  <a:schemeClr val="tx1">
                    <a:lumMod val="65000"/>
                    <a:lumOff val="35000"/>
                  </a:schemeClr>
                </a:solidFill>
              </a:defRPr>
            </a:lvl3pPr>
            <a:lvl4pPr>
              <a:defRPr>
                <a:ln>
                  <a:noFill/>
                </a:ln>
                <a:solidFill>
                  <a:schemeClr val="tx1">
                    <a:lumMod val="65000"/>
                    <a:lumOff val="35000"/>
                  </a:schemeClr>
                </a:solidFill>
              </a:defRPr>
            </a:lvl4pPr>
            <a:lvl5pPr>
              <a:defRPr>
                <a:ln>
                  <a:noFill/>
                </a:ln>
                <a:solidFill>
                  <a:schemeClr val="tx1">
                    <a:lumMod val="65000"/>
                    <a:lumOff val="35000"/>
                  </a:schemeClr>
                </a:solidFill>
              </a:defRPr>
            </a:lvl5p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10"/>
          </p:nvPr>
        </p:nvSpPr>
        <p:spPr/>
        <p:txBody>
          <a:bodyPr/>
          <a:lstStyle/>
          <a:p>
            <a:fld id="{99174AC7-15C5-2D42-B89F-53B01A521710}" type="datetimeFigureOut">
              <a:rPr lang="en-US" smtClean="0"/>
              <a:t>11/27/2016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73850-7ECC-6F42-B20C-66FA96F16AEF}" type="slidenum">
              <a:rPr lang="en-US" smtClean="0"/>
              <a:t>‹#›</a:t>
            </a:fld>
            <a:endParaRPr lang="en-US"/>
          </a:p>
        </p:txBody>
      </p:sp>
      <p:pic>
        <p:nvPicPr>
          <p:cNvPr id="7" name="Picture 6" descr="Pixplicity Icon grey on oran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89986"/>
            <a:ext cx="453513" cy="453513"/>
          </a:xfrm>
          <a:prstGeom prst="rect">
            <a:avLst/>
          </a:prstGeom>
        </p:spPr>
      </p:pic>
    </p:spTree>
    <p:extLst>
      <p:ext uri="{BB962C8B-B14F-4D97-AF65-F5344CB8AC3E}">
        <p14:creationId xmlns:p14="http://schemas.microsoft.com/office/powerpoint/2010/main" val="163580430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99174AC7-15C5-2D42-B89F-53B01A521710}" type="datetimeFigureOut">
              <a:rPr lang="en-US" smtClean="0"/>
              <a:t>11/27/2016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73850-7ECC-6F42-B20C-66FA96F16AEF}" type="slidenum">
              <a:rPr lang="en-US" smtClean="0"/>
              <a:t>‹#›</a:t>
            </a:fld>
            <a:endParaRPr lang="en-US"/>
          </a:p>
        </p:txBody>
      </p:sp>
    </p:spTree>
    <p:extLst>
      <p:ext uri="{BB962C8B-B14F-4D97-AF65-F5344CB8AC3E}">
        <p14:creationId xmlns:p14="http://schemas.microsoft.com/office/powerpoint/2010/main" val="273850574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99174AC7-15C5-2D42-B89F-53B01A521710}" type="datetimeFigureOut">
              <a:rPr lang="en-US" smtClean="0"/>
              <a:t>11/27/2016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73850-7ECC-6F42-B20C-66FA96F16AEF}" type="slidenum">
              <a:rPr lang="en-US" smtClean="0"/>
              <a:t>‹#›</a:t>
            </a:fld>
            <a:endParaRPr lang="en-US"/>
          </a:p>
        </p:txBody>
      </p:sp>
    </p:spTree>
    <p:extLst>
      <p:ext uri="{BB962C8B-B14F-4D97-AF65-F5344CB8AC3E}">
        <p14:creationId xmlns:p14="http://schemas.microsoft.com/office/powerpoint/2010/main" val="428498365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99174AC7-15C5-2D42-B89F-53B01A521710}" type="datetimeFigureOut">
              <a:rPr lang="en-US" smtClean="0"/>
              <a:t>11/27/2016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B73850-7ECC-6F42-B20C-66FA96F16AEF}" type="slidenum">
              <a:rPr lang="en-US" smtClean="0"/>
              <a:t>‹#›</a:t>
            </a:fld>
            <a:endParaRPr lang="en-US"/>
          </a:p>
        </p:txBody>
      </p:sp>
    </p:spTree>
    <p:extLst>
      <p:ext uri="{BB962C8B-B14F-4D97-AF65-F5344CB8AC3E}">
        <p14:creationId xmlns:p14="http://schemas.microsoft.com/office/powerpoint/2010/main" val="313246918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99174AC7-15C5-2D42-B89F-53B01A521710}" type="datetimeFigureOut">
              <a:rPr lang="en-US" smtClean="0"/>
              <a:t>11/27/2016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B73850-7ECC-6F42-B20C-66FA96F16AEF}" type="slidenum">
              <a:rPr lang="en-US" smtClean="0"/>
              <a:t>‹#›</a:t>
            </a:fld>
            <a:endParaRPr lang="en-US"/>
          </a:p>
        </p:txBody>
      </p:sp>
    </p:spTree>
    <p:extLst>
      <p:ext uri="{BB962C8B-B14F-4D97-AF65-F5344CB8AC3E}">
        <p14:creationId xmlns:p14="http://schemas.microsoft.com/office/powerpoint/2010/main" val="256385628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l="-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x-none" dirty="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9174AC7-15C5-2D42-B89F-53B01A521710}" type="datetimeFigureOut">
              <a:rPr lang="en-US" smtClean="0"/>
              <a:t>11/27/2016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5B73850-7ECC-6F42-B20C-66FA96F16AEF}" type="slidenum">
              <a:rPr lang="en-US" smtClean="0"/>
              <a:t>‹#›</a:t>
            </a:fld>
            <a:endParaRPr lang="en-US"/>
          </a:p>
        </p:txBody>
      </p:sp>
    </p:spTree>
    <p:extLst>
      <p:ext uri="{BB962C8B-B14F-4D97-AF65-F5344CB8AC3E}">
        <p14:creationId xmlns:p14="http://schemas.microsoft.com/office/powerpoint/2010/main" val="121844897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p14:reveal/>
      </p:transition>
    </mc:Choice>
    <mc:Fallback xmlns="">
      <p:transition>
        <p:fade/>
      </p:transition>
    </mc:Fallback>
  </mc:AlternateContent>
  <p:txStyles>
    <p:titleStyle>
      <a:lvl1pPr algn="ctr" defTabSz="457200" rtl="0" eaLnBrk="1" latinLnBrk="0" hangingPunct="1">
        <a:spcBef>
          <a:spcPct val="0"/>
        </a:spcBef>
        <a:buNone/>
        <a:defRPr sz="4400" kern="1200">
          <a:solidFill>
            <a:schemeClr val="tx1">
              <a:lumMod val="75000"/>
              <a:lumOff val="2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png"/><Relationship Id="rId3" Type="http://schemas.openxmlformats.org/officeDocument/2006/relationships/image" Target="../media/image30.jpeg"/><Relationship Id="rId7" Type="http://schemas.openxmlformats.org/officeDocument/2006/relationships/image" Target="../media/image33.png"/><Relationship Id="rId12"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microsoft.com/office/2007/relationships/hdphoto" Target="../media/hdphoto3.wdp"/><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9.jpeg"/><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4.png"/><Relationship Id="rId7" Type="http://schemas.microsoft.com/office/2007/relationships/hdphoto" Target="../media/hdphoto5.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9" y="-295487"/>
            <a:ext cx="9175158" cy="5734474"/>
          </a:xfrm>
          <a:prstGeom prst="rect">
            <a:avLst/>
          </a:prstGeom>
        </p:spPr>
      </p:pic>
      <p:grpSp>
        <p:nvGrpSpPr>
          <p:cNvPr id="10" name="Group 9"/>
          <p:cNvGrpSpPr/>
          <p:nvPr/>
        </p:nvGrpSpPr>
        <p:grpSpPr>
          <a:xfrm>
            <a:off x="1243158" y="1311049"/>
            <a:ext cx="6657684" cy="2084860"/>
            <a:chOff x="68055" y="666166"/>
            <a:chExt cx="9007890" cy="2820829"/>
          </a:xfrm>
        </p:grpSpPr>
        <p:sp>
          <p:nvSpPr>
            <p:cNvPr id="5" name="Title 3"/>
            <p:cNvSpPr txBox="1">
              <a:spLocks/>
            </p:cNvSpPr>
            <p:nvPr/>
          </p:nvSpPr>
          <p:spPr>
            <a:xfrm>
              <a:off x="68055" y="2036913"/>
              <a:ext cx="9007890" cy="145008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tx1">
                      <a:lumMod val="85000"/>
                      <a:lumOff val="15000"/>
                    </a:schemeClr>
                  </a:solidFill>
                  <a:latin typeface="Bookman Old Style" panose="02050604050505020204" pitchFamily="18" charset="0"/>
                </a:rPr>
                <a:t>Path to </a:t>
              </a:r>
              <a:r>
                <a:rPr lang="en-US" sz="2800" dirty="0" smtClean="0">
                  <a:solidFill>
                    <a:schemeClr val="tx1">
                      <a:lumMod val="85000"/>
                      <a:lumOff val="15000"/>
                    </a:schemeClr>
                  </a:solidFill>
                  <a:latin typeface="Bookman Old Style" panose="02050604050505020204" pitchFamily="18" charset="0"/>
                </a:rPr>
                <a:t>Great Success</a:t>
              </a:r>
              <a:endParaRPr lang="en-US" sz="2800" dirty="0">
                <a:solidFill>
                  <a:schemeClr val="tx1">
                    <a:lumMod val="85000"/>
                    <a:lumOff val="15000"/>
                  </a:schemeClr>
                </a:solidFill>
                <a:latin typeface="Bookman Old Style" panose="02050604050505020204" pitchFamily="18" charset="0"/>
              </a:endParaRPr>
            </a:p>
          </p:txBody>
        </p:sp>
        <p:sp>
          <p:nvSpPr>
            <p:cNvPr id="7" name="Title 3"/>
            <p:cNvSpPr txBox="1">
              <a:spLocks/>
            </p:cNvSpPr>
            <p:nvPr/>
          </p:nvSpPr>
          <p:spPr>
            <a:xfrm>
              <a:off x="68055" y="666166"/>
              <a:ext cx="9007890" cy="145008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tx1">
                      <a:lumMod val="85000"/>
                      <a:lumOff val="15000"/>
                    </a:schemeClr>
                  </a:solidFill>
                  <a:latin typeface="Bookman Old Style" panose="02050604050505020204" pitchFamily="18" charset="0"/>
                </a:rPr>
                <a:t>Being an Android Big-Cheese</a:t>
              </a:r>
            </a:p>
          </p:txBody>
        </p:sp>
        <p:sp>
          <p:nvSpPr>
            <p:cNvPr id="8" name="Title 3"/>
            <p:cNvSpPr txBox="1">
              <a:spLocks/>
            </p:cNvSpPr>
            <p:nvPr/>
          </p:nvSpPr>
          <p:spPr>
            <a:xfrm>
              <a:off x="3967152" y="1807892"/>
              <a:ext cx="1209696" cy="563365"/>
            </a:xfrm>
            <a:prstGeom prst="rect">
              <a:avLst/>
            </a:prstGeom>
          </p:spPr>
          <p:txBody>
            <a:bodyPr vert="horz" lIns="91440" tIns="45720" rIns="91440" bIns="45720" rtlCol="0" anchor="ctr">
              <a:prstTxWarp prst="textSlantUp">
                <a:avLst/>
              </a:prstTxWarp>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400" dirty="0">
                  <a:solidFill>
                    <a:schemeClr val="tx1">
                      <a:lumMod val="85000"/>
                      <a:lumOff val="15000"/>
                    </a:schemeClr>
                  </a:solidFill>
                  <a:latin typeface="Bookman Old Style" panose="02050604050505020204" pitchFamily="18" charset="0"/>
                </a:rPr>
                <a:t>and the</a:t>
              </a:r>
            </a:p>
          </p:txBody>
        </p:sp>
      </p:grpSp>
      <p:sp>
        <p:nvSpPr>
          <p:cNvPr id="11" name="Rectangle 10"/>
          <p:cNvSpPr/>
          <p:nvPr/>
        </p:nvSpPr>
        <p:spPr>
          <a:xfrm>
            <a:off x="2800774" y="3280159"/>
            <a:ext cx="3542453" cy="57114"/>
          </a:xfrm>
          <a:prstGeom prst="rect">
            <a:avLst/>
          </a:prstGeom>
          <a:solidFill>
            <a:schemeClr val="tx1">
              <a:lumMod val="65000"/>
              <a:lumOff val="3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itle 3"/>
          <p:cNvSpPr txBox="1">
            <a:spLocks/>
          </p:cNvSpPr>
          <p:nvPr/>
        </p:nvSpPr>
        <p:spPr>
          <a:xfrm>
            <a:off x="1530773" y="3253067"/>
            <a:ext cx="6082454" cy="97914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400" b="1" dirty="0">
                <a:solidFill>
                  <a:schemeClr val="tx1">
                    <a:lumMod val="85000"/>
                    <a:lumOff val="15000"/>
                  </a:schemeClr>
                </a:solidFill>
                <a:latin typeface="Bookman Old Style" panose="02050604050505020204" pitchFamily="18" charset="0"/>
              </a:rPr>
              <a:t>AN AMAZING KEYNOTE BY</a:t>
            </a:r>
          </a:p>
          <a:p>
            <a:r>
              <a:rPr lang="en-US" sz="1400" b="1" dirty="0">
                <a:solidFill>
                  <a:schemeClr val="tx1">
                    <a:lumMod val="85000"/>
                    <a:lumOff val="15000"/>
                  </a:schemeClr>
                </a:solidFill>
                <a:latin typeface="Bookman Old Style" panose="02050604050505020204" pitchFamily="18" charset="0"/>
              </a:rPr>
              <a:t>PAUL LAMMERTSMA</a:t>
            </a:r>
          </a:p>
        </p:txBody>
      </p:sp>
    </p:spTree>
    <p:extLst>
      <p:ext uri="{BB962C8B-B14F-4D97-AF65-F5344CB8AC3E}">
        <p14:creationId xmlns:p14="http://schemas.microsoft.com/office/powerpoint/2010/main" val="385607355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Smartphones by the numbers</a:t>
            </a:r>
          </a:p>
        </p:txBody>
      </p:sp>
      <p:pic>
        <p:nvPicPr>
          <p:cNvPr id="4" name="Picture 3"/>
          <p:cNvPicPr>
            <a:picLocks noChangeAspect="1"/>
          </p:cNvPicPr>
          <p:nvPr/>
        </p:nvPicPr>
        <p:blipFill>
          <a:blip r:embed="rId3"/>
          <a:stretch>
            <a:fillRect/>
          </a:stretch>
        </p:blipFill>
        <p:spPr>
          <a:xfrm>
            <a:off x="466943" y="1390502"/>
            <a:ext cx="8210114" cy="3164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159236164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by the numbers</a:t>
            </a:r>
          </a:p>
        </p:txBody>
      </p:sp>
      <p:sp>
        <p:nvSpPr>
          <p:cNvPr id="3" name="Content Placeholder 2"/>
          <p:cNvSpPr>
            <a:spLocks noGrp="1"/>
          </p:cNvSpPr>
          <p:nvPr>
            <p:ph idx="1"/>
          </p:nvPr>
        </p:nvSpPr>
        <p:spPr>
          <a:xfrm>
            <a:off x="914400" y="1200151"/>
            <a:ext cx="7772400" cy="3394472"/>
          </a:xfrm>
        </p:spPr>
        <p:txBody>
          <a:bodyPr/>
          <a:lstStyle/>
          <a:p>
            <a:pPr marL="0" indent="0">
              <a:buNone/>
              <a:tabLst>
                <a:tab pos="1374775" algn="l"/>
              </a:tabLst>
            </a:pPr>
            <a:r>
              <a:rPr lang="en-US" dirty="0" smtClean="0"/>
              <a:t>1.4B+	30-day </a:t>
            </a:r>
            <a:r>
              <a:rPr lang="en-US" dirty="0"/>
              <a:t>active users</a:t>
            </a:r>
          </a:p>
          <a:p>
            <a:pPr marL="0" indent="0">
              <a:buNone/>
              <a:tabLst>
                <a:tab pos="1374775" algn="l"/>
              </a:tabLst>
            </a:pPr>
            <a:r>
              <a:rPr lang="en-US" dirty="0" smtClean="0"/>
              <a:t>400+	OEMs </a:t>
            </a:r>
            <a:r>
              <a:rPr lang="en-US" dirty="0"/>
              <a:t>developing for Android</a:t>
            </a:r>
          </a:p>
          <a:p>
            <a:pPr marL="0" indent="0">
              <a:buNone/>
              <a:tabLst>
                <a:tab pos="1374775" algn="l"/>
              </a:tabLst>
            </a:pPr>
            <a:r>
              <a:rPr lang="en-US" dirty="0" smtClean="0"/>
              <a:t>500+	operator </a:t>
            </a:r>
            <a:r>
              <a:rPr lang="en-US" dirty="0"/>
              <a:t>partnerships</a:t>
            </a:r>
          </a:p>
          <a:p>
            <a:pPr marL="0" indent="0">
              <a:buNone/>
              <a:tabLst>
                <a:tab pos="1374775" algn="l"/>
              </a:tabLst>
            </a:pPr>
            <a:r>
              <a:rPr lang="en-US" dirty="0" smtClean="0"/>
              <a:t>1.5M	devices </a:t>
            </a:r>
            <a:r>
              <a:rPr lang="en-US" dirty="0"/>
              <a:t>activated </a:t>
            </a:r>
            <a:r>
              <a:rPr lang="en-US" b="1" dirty="0">
                <a:solidFill>
                  <a:schemeClr val="tx1">
                    <a:lumMod val="95000"/>
                    <a:lumOff val="5000"/>
                  </a:schemeClr>
                </a:solidFill>
              </a:rPr>
              <a:t>daily</a:t>
            </a:r>
          </a:p>
        </p:txBody>
      </p:sp>
    </p:spTree>
    <p:extLst>
      <p:ext uri="{BB962C8B-B14F-4D97-AF65-F5344CB8AC3E}">
        <p14:creationId xmlns:p14="http://schemas.microsoft.com/office/powerpoint/2010/main" val="102284495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Play by the numbers</a:t>
            </a:r>
          </a:p>
        </p:txBody>
      </p:sp>
      <p:sp>
        <p:nvSpPr>
          <p:cNvPr id="3" name="Content Placeholder 2"/>
          <p:cNvSpPr>
            <a:spLocks noGrp="1"/>
          </p:cNvSpPr>
          <p:nvPr>
            <p:ph idx="1"/>
          </p:nvPr>
        </p:nvSpPr>
        <p:spPr>
          <a:xfrm>
            <a:off x="921600" y="1200151"/>
            <a:ext cx="7765200" cy="3394472"/>
          </a:xfrm>
        </p:spPr>
        <p:txBody>
          <a:bodyPr/>
          <a:lstStyle/>
          <a:p>
            <a:pPr marL="0" indent="0">
              <a:buNone/>
              <a:tabLst>
                <a:tab pos="1374775" algn="l"/>
              </a:tabLst>
            </a:pPr>
            <a:r>
              <a:rPr lang="en-US" dirty="0" smtClean="0"/>
              <a:t>1B+	30-day </a:t>
            </a:r>
            <a:r>
              <a:rPr lang="en-US" dirty="0"/>
              <a:t>active users</a:t>
            </a:r>
          </a:p>
          <a:p>
            <a:pPr marL="0" indent="0">
              <a:buNone/>
              <a:tabLst>
                <a:tab pos="1374775" algn="l"/>
              </a:tabLst>
            </a:pPr>
            <a:r>
              <a:rPr lang="en-US" dirty="0" smtClean="0"/>
              <a:t>65B+	app </a:t>
            </a:r>
            <a:r>
              <a:rPr lang="en-US" dirty="0"/>
              <a:t>installs</a:t>
            </a:r>
          </a:p>
          <a:p>
            <a:pPr marL="0" indent="0">
              <a:buNone/>
              <a:tabLst>
                <a:tab pos="1374775" algn="l"/>
              </a:tabLst>
            </a:pPr>
            <a:r>
              <a:rPr lang="en-US" dirty="0" smtClean="0"/>
              <a:t>2M+	apps</a:t>
            </a:r>
            <a:endParaRPr lang="en-US" dirty="0"/>
          </a:p>
        </p:txBody>
      </p:sp>
    </p:spTree>
    <p:extLst>
      <p:ext uri="{BB962C8B-B14F-4D97-AF65-F5344CB8AC3E}">
        <p14:creationId xmlns:p14="http://schemas.microsoft.com/office/powerpoint/2010/main" val="41274681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by the numbers</a:t>
            </a:r>
          </a:p>
        </p:txBody>
      </p:sp>
      <p:sp>
        <p:nvSpPr>
          <p:cNvPr id="3" name="Content Placeholder 2"/>
          <p:cNvSpPr>
            <a:spLocks noGrp="1"/>
          </p:cNvSpPr>
          <p:nvPr>
            <p:ph idx="1"/>
          </p:nvPr>
        </p:nvSpPr>
        <p:spPr>
          <a:xfrm>
            <a:off x="907200" y="1200151"/>
            <a:ext cx="7779600" cy="3394472"/>
          </a:xfrm>
        </p:spPr>
        <p:txBody>
          <a:bodyPr/>
          <a:lstStyle/>
          <a:p>
            <a:pPr marL="0" indent="0">
              <a:buNone/>
            </a:pPr>
            <a:r>
              <a:rPr lang="en-US" dirty="0"/>
              <a:t>37.5 hours in apps per month</a:t>
            </a:r>
          </a:p>
          <a:p>
            <a:pPr marL="457200" lvl="1" indent="0">
              <a:buNone/>
            </a:pPr>
            <a:r>
              <a:rPr lang="en-US" dirty="0"/>
              <a:t>+65% from 2012 to 2014</a:t>
            </a:r>
          </a:p>
          <a:p>
            <a:pPr marL="0" indent="0">
              <a:buNone/>
            </a:pPr>
            <a:r>
              <a:rPr lang="en-US" dirty="0"/>
              <a:t>26.7 apps used per month</a:t>
            </a:r>
          </a:p>
          <a:p>
            <a:pPr marL="457200" lvl="1" indent="0">
              <a:buNone/>
            </a:pPr>
            <a:r>
              <a:rPr lang="en-US" dirty="0"/>
              <a:t>+0.8% from 2012 to 2014</a:t>
            </a:r>
          </a:p>
          <a:p>
            <a:pPr marL="0" indent="0">
              <a:buNone/>
            </a:pPr>
            <a:r>
              <a:rPr lang="en-US" dirty="0"/>
              <a:t>User engagement is growing</a:t>
            </a:r>
          </a:p>
          <a:p>
            <a:pPr marL="457200" lvl="1" indent="0">
              <a:buNone/>
            </a:pPr>
            <a:endParaRPr lang="en-US" dirty="0"/>
          </a:p>
        </p:txBody>
      </p:sp>
    </p:spTree>
    <p:extLst>
      <p:ext uri="{BB962C8B-B14F-4D97-AF65-F5344CB8AC3E}">
        <p14:creationId xmlns:p14="http://schemas.microsoft.com/office/powerpoint/2010/main" val="362988324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value high-quality apps</a:t>
            </a:r>
          </a:p>
        </p:txBody>
      </p:sp>
      <p:sp>
        <p:nvSpPr>
          <p:cNvPr id="3" name="Content Placeholder 2"/>
          <p:cNvSpPr>
            <a:spLocks noGrp="1"/>
          </p:cNvSpPr>
          <p:nvPr>
            <p:ph idx="1"/>
          </p:nvPr>
        </p:nvSpPr>
        <p:spPr>
          <a:xfrm>
            <a:off x="457200" y="1200151"/>
            <a:ext cx="7256417" cy="3394472"/>
          </a:xfrm>
        </p:spPr>
        <p:txBody>
          <a:bodyPr/>
          <a:lstStyle/>
          <a:p>
            <a:pPr marL="0" indent="0">
              <a:buNone/>
            </a:pPr>
            <a:r>
              <a:rPr lang="en-US" b="1" dirty="0"/>
              <a:t>1 star </a:t>
            </a:r>
            <a:r>
              <a:rPr lang="en-US" b="1" dirty="0" smtClean="0"/>
              <a:t>review</a:t>
            </a:r>
          </a:p>
          <a:p>
            <a:pPr marL="457200" lvl="1" indent="0">
              <a:buNone/>
            </a:pPr>
            <a:r>
              <a:rPr lang="en-US" dirty="0" smtClean="0"/>
              <a:t>50</a:t>
            </a:r>
            <a:r>
              <a:rPr lang="en-US" dirty="0"/>
              <a:t>% of the time the user mentions the app stability and bugs</a:t>
            </a:r>
          </a:p>
          <a:p>
            <a:pPr marL="0" indent="0">
              <a:buNone/>
            </a:pPr>
            <a:r>
              <a:rPr lang="en-US" b="1" dirty="0"/>
              <a:t>5 star </a:t>
            </a:r>
            <a:r>
              <a:rPr lang="en-US" b="1" dirty="0" smtClean="0"/>
              <a:t>review</a:t>
            </a:r>
          </a:p>
          <a:p>
            <a:pPr marL="457200" lvl="1" indent="0">
              <a:buNone/>
            </a:pPr>
            <a:r>
              <a:rPr lang="en-US" dirty="0" smtClean="0"/>
              <a:t>60</a:t>
            </a:r>
            <a:r>
              <a:rPr lang="en-US" dirty="0"/>
              <a:t>% of the time the user mentions the speed, design or usability</a:t>
            </a:r>
          </a:p>
        </p:txBody>
      </p:sp>
      <p:grpSp>
        <p:nvGrpSpPr>
          <p:cNvPr id="9" name="Group 8"/>
          <p:cNvGrpSpPr/>
          <p:nvPr/>
        </p:nvGrpSpPr>
        <p:grpSpPr>
          <a:xfrm>
            <a:off x="3442855" y="1449934"/>
            <a:ext cx="2285996" cy="394854"/>
            <a:chOff x="3442855" y="1288474"/>
            <a:chExt cx="2285996" cy="394854"/>
          </a:xfrm>
        </p:grpSpPr>
        <p:sp>
          <p:nvSpPr>
            <p:cNvPr id="4" name="Star: 5 Points 3"/>
            <p:cNvSpPr/>
            <p:nvPr/>
          </p:nvSpPr>
          <p:spPr>
            <a:xfrm>
              <a:off x="3442855" y="1288474"/>
              <a:ext cx="394854" cy="394854"/>
            </a:xfrm>
            <a:prstGeom prst="star5">
              <a:avLst/>
            </a:prstGeom>
            <a:solidFill>
              <a:srgbClr val="F6005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tar: 5 Points 4"/>
            <p:cNvSpPr/>
            <p:nvPr/>
          </p:nvSpPr>
          <p:spPr>
            <a:xfrm>
              <a:off x="3913909" y="1288474"/>
              <a:ext cx="394854" cy="394854"/>
            </a:xfrm>
            <a:prstGeom prst="star5">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Star: 5 Points 5"/>
            <p:cNvSpPr/>
            <p:nvPr/>
          </p:nvSpPr>
          <p:spPr>
            <a:xfrm>
              <a:off x="4384963" y="1288474"/>
              <a:ext cx="394854" cy="394854"/>
            </a:xfrm>
            <a:prstGeom prst="star5">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tar: 5 Points 6"/>
            <p:cNvSpPr/>
            <p:nvPr/>
          </p:nvSpPr>
          <p:spPr>
            <a:xfrm>
              <a:off x="4859480" y="1288474"/>
              <a:ext cx="394854" cy="394854"/>
            </a:xfrm>
            <a:prstGeom prst="star5">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tar: 5 Points 7"/>
            <p:cNvSpPr/>
            <p:nvPr/>
          </p:nvSpPr>
          <p:spPr>
            <a:xfrm>
              <a:off x="5333997" y="1288474"/>
              <a:ext cx="394854" cy="394854"/>
            </a:xfrm>
            <a:prstGeom prst="star5">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429002" y="2987788"/>
            <a:ext cx="2285996" cy="394854"/>
            <a:chOff x="3442855" y="1288474"/>
            <a:chExt cx="2285996" cy="394854"/>
          </a:xfrm>
        </p:grpSpPr>
        <p:sp>
          <p:nvSpPr>
            <p:cNvPr id="11" name="Star: 5 Points 10"/>
            <p:cNvSpPr/>
            <p:nvPr/>
          </p:nvSpPr>
          <p:spPr>
            <a:xfrm>
              <a:off x="3442855" y="1288474"/>
              <a:ext cx="394854" cy="394854"/>
            </a:xfrm>
            <a:prstGeom prst="star5">
              <a:avLst/>
            </a:prstGeom>
            <a:solidFill>
              <a:srgbClr val="50F2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Star: 5 Points 11"/>
            <p:cNvSpPr/>
            <p:nvPr/>
          </p:nvSpPr>
          <p:spPr>
            <a:xfrm>
              <a:off x="3913909" y="1288474"/>
              <a:ext cx="394854" cy="394854"/>
            </a:xfrm>
            <a:prstGeom prst="star5">
              <a:avLst/>
            </a:prstGeom>
            <a:solidFill>
              <a:srgbClr val="50F2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tar: 5 Points 12"/>
            <p:cNvSpPr/>
            <p:nvPr/>
          </p:nvSpPr>
          <p:spPr>
            <a:xfrm>
              <a:off x="4384963" y="1288474"/>
              <a:ext cx="394854" cy="394854"/>
            </a:xfrm>
            <a:prstGeom prst="star5">
              <a:avLst/>
            </a:prstGeom>
            <a:solidFill>
              <a:srgbClr val="50F2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tar: 5 Points 13"/>
            <p:cNvSpPr/>
            <p:nvPr/>
          </p:nvSpPr>
          <p:spPr>
            <a:xfrm>
              <a:off x="4859480" y="1288474"/>
              <a:ext cx="394854" cy="394854"/>
            </a:xfrm>
            <a:prstGeom prst="star5">
              <a:avLst/>
            </a:prstGeom>
            <a:solidFill>
              <a:srgbClr val="50F2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tar: 5 Points 14"/>
            <p:cNvSpPr/>
            <p:nvPr/>
          </p:nvSpPr>
          <p:spPr>
            <a:xfrm>
              <a:off x="5333997" y="1288474"/>
              <a:ext cx="394854" cy="394854"/>
            </a:xfrm>
            <a:prstGeom prst="star5">
              <a:avLst/>
            </a:prstGeom>
            <a:solidFill>
              <a:srgbClr val="50F2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421353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quality apps</a:t>
            </a:r>
          </a:p>
        </p:txBody>
      </p:sp>
      <p:sp>
        <p:nvSpPr>
          <p:cNvPr id="3" name="Content Placeholder 2"/>
          <p:cNvSpPr>
            <a:spLocks noGrp="1"/>
          </p:cNvSpPr>
          <p:nvPr>
            <p:ph idx="1"/>
          </p:nvPr>
        </p:nvSpPr>
        <p:spPr/>
        <p:txBody>
          <a:bodyPr/>
          <a:lstStyle/>
          <a:p>
            <a:r>
              <a:rPr lang="en-US" dirty="0"/>
              <a:t>Useful features that users love</a:t>
            </a:r>
          </a:p>
          <a:p>
            <a:r>
              <a:rPr lang="en-US" dirty="0"/>
              <a:t>Beautiful design &amp; ease of use</a:t>
            </a:r>
          </a:p>
          <a:p>
            <a:r>
              <a:rPr lang="en-US" dirty="0"/>
              <a:t>Reliability &amp; performance</a:t>
            </a:r>
          </a:p>
          <a:p>
            <a:r>
              <a:rPr lang="en-US" dirty="0"/>
              <a:t>Latest Android features</a:t>
            </a:r>
          </a:p>
        </p:txBody>
      </p:sp>
    </p:spTree>
    <p:extLst>
      <p:ext uri="{BB962C8B-B14F-4D97-AF65-F5344CB8AC3E}">
        <p14:creationId xmlns:p14="http://schemas.microsoft.com/office/powerpoint/2010/main" val="222655611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design</a:t>
            </a:r>
          </a:p>
        </p:txBody>
      </p:sp>
      <p:sp>
        <p:nvSpPr>
          <p:cNvPr id="3" name="Content Placeholder 2"/>
          <p:cNvSpPr>
            <a:spLocks noGrp="1"/>
          </p:cNvSpPr>
          <p:nvPr>
            <p:ph idx="1"/>
          </p:nvPr>
        </p:nvSpPr>
        <p:spPr/>
        <p:txBody>
          <a:bodyPr/>
          <a:lstStyle/>
          <a:p>
            <a:r>
              <a:rPr lang="en-US" dirty="0"/>
              <a:t>Tangible surfaces and shadows</a:t>
            </a:r>
          </a:p>
          <a:p>
            <a:r>
              <a:rPr lang="en-US" dirty="0"/>
              <a:t>Rich imagery and bold colors</a:t>
            </a:r>
          </a:p>
          <a:p>
            <a:r>
              <a:rPr lang="en-US" dirty="0"/>
              <a:t>Meaningful motion</a:t>
            </a:r>
          </a:p>
          <a:p>
            <a:r>
              <a:rPr lang="en-US" dirty="0"/>
              <a:t>1M apps on Google Play</a:t>
            </a:r>
          </a:p>
        </p:txBody>
      </p:sp>
    </p:spTree>
    <p:extLst>
      <p:ext uri="{BB962C8B-B14F-4D97-AF65-F5344CB8AC3E}">
        <p14:creationId xmlns:p14="http://schemas.microsoft.com/office/powerpoint/2010/main" val="139645180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design dev stories</a:t>
            </a:r>
          </a:p>
        </p:txBody>
      </p:sp>
      <p:sp>
        <p:nvSpPr>
          <p:cNvPr id="3" name="Content Placeholder 2"/>
          <p:cNvSpPr>
            <a:spLocks noGrp="1"/>
          </p:cNvSpPr>
          <p:nvPr>
            <p:ph idx="1"/>
          </p:nvPr>
        </p:nvSpPr>
        <p:spPr/>
        <p:txBody>
          <a:bodyPr>
            <a:normAutofit fontScale="70000" lnSpcReduction="20000"/>
          </a:bodyPr>
          <a:lstStyle/>
          <a:p>
            <a:pPr marL="0" indent="0">
              <a:lnSpc>
                <a:spcPct val="120000"/>
              </a:lnSpc>
              <a:buNone/>
              <a:tabLst>
                <a:tab pos="2286000" algn="l"/>
              </a:tabLst>
            </a:pPr>
            <a:r>
              <a:rPr lang="en-US" b="1" dirty="0"/>
              <a:t>Fabric</a:t>
            </a:r>
            <a:r>
              <a:rPr lang="en-US" dirty="0"/>
              <a:t>	30% increase in sign ups, 2x time in </a:t>
            </a:r>
            <a:r>
              <a:rPr lang="en-US" dirty="0" smtClean="0"/>
              <a:t>app</a:t>
            </a:r>
            <a:endParaRPr lang="en-US" dirty="0"/>
          </a:p>
          <a:p>
            <a:pPr marL="0" indent="0">
              <a:lnSpc>
                <a:spcPct val="120000"/>
              </a:lnSpc>
              <a:buNone/>
              <a:tabLst>
                <a:tab pos="2286000" algn="l"/>
              </a:tabLst>
            </a:pPr>
            <a:r>
              <a:rPr lang="en-US" b="1" dirty="0"/>
              <a:t>Domain</a:t>
            </a:r>
            <a:r>
              <a:rPr lang="en-US" dirty="0"/>
              <a:t>	44% increase in installs, rating from 2.8 to 4.1</a:t>
            </a:r>
          </a:p>
          <a:p>
            <a:pPr marL="0" indent="0">
              <a:lnSpc>
                <a:spcPct val="120000"/>
              </a:lnSpc>
              <a:buNone/>
              <a:tabLst>
                <a:tab pos="2286000" algn="l"/>
              </a:tabLst>
            </a:pPr>
            <a:r>
              <a:rPr lang="en-US" b="1" dirty="0" err="1"/>
              <a:t>MusiXmatch</a:t>
            </a:r>
            <a:r>
              <a:rPr lang="en-US" dirty="0"/>
              <a:t>	2x more active users, 2x time in </a:t>
            </a:r>
            <a:r>
              <a:rPr lang="en-US" dirty="0" smtClean="0"/>
              <a:t>app</a:t>
            </a:r>
            <a:endParaRPr lang="en-US" dirty="0"/>
          </a:p>
          <a:p>
            <a:pPr marL="0" indent="0">
              <a:lnSpc>
                <a:spcPct val="120000"/>
              </a:lnSpc>
              <a:buNone/>
              <a:tabLst>
                <a:tab pos="2286000" algn="l"/>
              </a:tabLst>
            </a:pPr>
            <a:r>
              <a:rPr lang="en-US" b="1" dirty="0"/>
              <a:t>The Hunt</a:t>
            </a:r>
            <a:r>
              <a:rPr lang="en-US" dirty="0"/>
              <a:t>	35% increase of weekly users starting hunts</a:t>
            </a:r>
          </a:p>
          <a:p>
            <a:pPr marL="0" indent="0">
              <a:lnSpc>
                <a:spcPct val="120000"/>
              </a:lnSpc>
              <a:buNone/>
              <a:tabLst>
                <a:tab pos="2286000" algn="l"/>
              </a:tabLst>
            </a:pPr>
            <a:r>
              <a:rPr lang="en-US" b="1" dirty="0" err="1"/>
              <a:t>Wego</a:t>
            </a:r>
            <a:r>
              <a:rPr lang="en-US" dirty="0"/>
              <a:t>	300% increase in monthly user retention</a:t>
            </a:r>
          </a:p>
          <a:p>
            <a:pPr marL="0" indent="0">
              <a:lnSpc>
                <a:spcPct val="120000"/>
              </a:lnSpc>
              <a:buNone/>
              <a:tabLst>
                <a:tab pos="2286000" algn="l"/>
              </a:tabLst>
            </a:pPr>
            <a:r>
              <a:rPr lang="en-US" b="1" dirty="0"/>
              <a:t>Trello</a:t>
            </a:r>
            <a:r>
              <a:rPr lang="en-US" dirty="0"/>
              <a:t>	41% increase in activity per session</a:t>
            </a:r>
          </a:p>
          <a:p>
            <a:pPr marL="0" indent="0">
              <a:lnSpc>
                <a:spcPct val="120000"/>
              </a:lnSpc>
              <a:buNone/>
              <a:tabLst>
                <a:tab pos="2286000" algn="l"/>
              </a:tabLst>
            </a:pPr>
            <a:r>
              <a:rPr lang="en-US" b="1" dirty="0"/>
              <a:t>B&amp;H Photo Video</a:t>
            </a:r>
            <a:r>
              <a:rPr lang="en-US" dirty="0"/>
              <a:t>	5x increase of in-app orders</a:t>
            </a:r>
          </a:p>
        </p:txBody>
      </p:sp>
    </p:spTree>
    <p:extLst>
      <p:ext uri="{BB962C8B-B14F-4D97-AF65-F5344CB8AC3E}">
        <p14:creationId xmlns:p14="http://schemas.microsoft.com/office/powerpoint/2010/main" val="152959993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did we “get good”?</a:t>
            </a:r>
          </a:p>
        </p:txBody>
      </p:sp>
      <p:sp>
        <p:nvSpPr>
          <p:cNvPr id="3" name="Content Placeholder 2"/>
          <p:cNvSpPr>
            <a:spLocks noGrp="1"/>
          </p:cNvSpPr>
          <p:nvPr>
            <p:ph idx="1"/>
          </p:nvPr>
        </p:nvSpPr>
        <p:spPr/>
        <p:txBody>
          <a:bodyPr/>
          <a:lstStyle/>
          <a:p>
            <a:pPr marL="0" indent="0">
              <a:buNone/>
            </a:pPr>
            <a:r>
              <a:rPr lang="en-US" dirty="0"/>
              <a:t>1% inspiration, 99% </a:t>
            </a:r>
            <a:r>
              <a:rPr lang="en-US" dirty="0" smtClean="0"/>
              <a:t>perspiration</a:t>
            </a:r>
            <a:endParaRPr lang="en-US" dirty="0"/>
          </a:p>
          <a:p>
            <a:r>
              <a:rPr lang="en-US" dirty="0"/>
              <a:t>Challenge yourself</a:t>
            </a:r>
          </a:p>
          <a:p>
            <a:r>
              <a:rPr lang="en-US" dirty="0"/>
              <a:t>Bring variety to your projects</a:t>
            </a:r>
          </a:p>
          <a:p>
            <a:r>
              <a:rPr lang="en-US" dirty="0"/>
              <a:t>Push your own boundaries into new fields</a:t>
            </a:r>
          </a:p>
        </p:txBody>
      </p:sp>
    </p:spTree>
    <p:extLst>
      <p:ext uri="{BB962C8B-B14F-4D97-AF65-F5344CB8AC3E}">
        <p14:creationId xmlns:p14="http://schemas.microsoft.com/office/powerpoint/2010/main" val="182419728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0087" y="1778000"/>
            <a:ext cx="1394620" cy="369332"/>
          </a:xfrm>
          <a:prstGeom prst="rect">
            <a:avLst/>
          </a:prstGeom>
          <a:noFill/>
        </p:spPr>
        <p:txBody>
          <a:bodyPr wrap="none" rtlCol="0">
            <a:spAutoFit/>
          </a:bodyPr>
          <a:lstStyle/>
          <a:p>
            <a:r>
              <a:rPr lang="en-US" dirty="0"/>
              <a:t>20% projects</a:t>
            </a:r>
          </a:p>
        </p:txBody>
      </p:sp>
      <p:pic>
        <p:nvPicPr>
          <p:cNvPr id="3" name="Picture 2" descr="paul working on aosp.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61994"/>
            <a:ext cx="9144000" cy="6867408"/>
          </a:xfrm>
          <a:prstGeom prst="rect">
            <a:avLst/>
          </a:prstGeom>
        </p:spPr>
      </p:pic>
      <p:sp>
        <p:nvSpPr>
          <p:cNvPr id="6" name="Rectangle 5"/>
          <p:cNvSpPr/>
          <p:nvPr/>
        </p:nvSpPr>
        <p:spPr>
          <a:xfrm>
            <a:off x="0" y="3743316"/>
            <a:ext cx="9144000" cy="140018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descr="Pixplicity Icon grey on oran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7" name="TextBox 6"/>
          <p:cNvSpPr txBox="1"/>
          <p:nvPr/>
        </p:nvSpPr>
        <p:spPr>
          <a:xfrm>
            <a:off x="1199406" y="3963097"/>
            <a:ext cx="7819656" cy="923330"/>
          </a:xfrm>
          <a:prstGeom prst="rect">
            <a:avLst/>
          </a:prstGeom>
          <a:noFill/>
        </p:spPr>
        <p:txBody>
          <a:bodyPr wrap="square" rtlCol="0">
            <a:spAutoFit/>
          </a:bodyPr>
          <a:lstStyle/>
          <a:p>
            <a:r>
              <a:rPr lang="en-US" dirty="0">
                <a:solidFill>
                  <a:schemeClr val="tx1">
                    <a:lumMod val="50000"/>
                    <a:lumOff val="50000"/>
                  </a:schemeClr>
                </a:solidFill>
              </a:rPr>
              <a:t>We love tinkering and our tech demos are usually on the bleeding edge of what’s </a:t>
            </a:r>
            <a:r>
              <a:rPr lang="en-US" dirty="0" smtClean="0">
                <a:solidFill>
                  <a:schemeClr val="tx1">
                    <a:lumMod val="50000"/>
                    <a:lumOff val="50000"/>
                  </a:schemeClr>
                </a:solidFill>
              </a:rPr>
              <a:t>possible. Here, Paul is building the latest version of our </a:t>
            </a:r>
            <a:r>
              <a:rPr lang="en-US" dirty="0">
                <a:solidFill>
                  <a:schemeClr val="tx1">
                    <a:lumMod val="50000"/>
                    <a:lumOff val="50000"/>
                  </a:schemeClr>
                </a:solidFill>
              </a:rPr>
              <a:t>own remotely configurable version of Android </a:t>
            </a:r>
            <a:r>
              <a:rPr lang="en-US" dirty="0" smtClean="0">
                <a:solidFill>
                  <a:schemeClr val="tx1">
                    <a:lumMod val="50000"/>
                    <a:lumOff val="50000"/>
                  </a:schemeClr>
                </a:solidFill>
              </a:rPr>
              <a:t>for use in Dutch elementary schools.</a:t>
            </a:r>
            <a:endParaRPr lang="en-US" dirty="0">
              <a:solidFill>
                <a:schemeClr val="tx1">
                  <a:lumMod val="50000"/>
                  <a:lumOff val="50000"/>
                </a:schemeClr>
              </a:solidFill>
            </a:endParaRPr>
          </a:p>
        </p:txBody>
      </p:sp>
    </p:spTree>
    <p:extLst>
      <p:ext uri="{BB962C8B-B14F-4D97-AF65-F5344CB8AC3E}">
        <p14:creationId xmlns:p14="http://schemas.microsoft.com/office/powerpoint/2010/main" val="325258292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52783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ndonesia-landscape-wallpaper-desktop-5nuk1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
        <p:nvSpPr>
          <p:cNvPr id="8" name="Rectangle 7"/>
          <p:cNvSpPr/>
          <p:nvPr/>
        </p:nvSpPr>
        <p:spPr>
          <a:xfrm>
            <a:off x="0" y="3743316"/>
            <a:ext cx="9144000" cy="140018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 name="Picture 2" descr="Pixplicity Icon grey on orang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4359414"/>
            <a:ext cx="784086" cy="784086"/>
          </a:xfrm>
          <a:prstGeom prst="rect">
            <a:avLst/>
          </a:prstGeom>
        </p:spPr>
      </p:pic>
      <p:sp>
        <p:nvSpPr>
          <p:cNvPr id="6" name="TextBox 5"/>
          <p:cNvSpPr txBox="1"/>
          <p:nvPr/>
        </p:nvSpPr>
        <p:spPr>
          <a:xfrm>
            <a:off x="1199406" y="3833744"/>
            <a:ext cx="7819656" cy="1200329"/>
          </a:xfrm>
          <a:prstGeom prst="rect">
            <a:avLst/>
          </a:prstGeom>
          <a:noFill/>
        </p:spPr>
        <p:txBody>
          <a:bodyPr wrap="square" rtlCol="0">
            <a:spAutoFit/>
          </a:bodyPr>
          <a:lstStyle/>
          <a:p>
            <a:r>
              <a:rPr lang="en-US" dirty="0">
                <a:solidFill>
                  <a:schemeClr val="tx1">
                    <a:lumMod val="50000"/>
                    <a:lumOff val="50000"/>
                  </a:schemeClr>
                </a:solidFill>
              </a:rPr>
              <a:t>Together with </a:t>
            </a:r>
            <a:r>
              <a:rPr lang="en-US" dirty="0" err="1">
                <a:solidFill>
                  <a:schemeClr val="tx1">
                    <a:lumMod val="50000"/>
                    <a:lumOff val="50000"/>
                  </a:schemeClr>
                </a:solidFill>
              </a:rPr>
              <a:t>Deltares</a:t>
            </a:r>
            <a:r>
              <a:rPr lang="en-US" dirty="0">
                <a:solidFill>
                  <a:schemeClr val="tx1">
                    <a:lumMod val="50000"/>
                    <a:lumOff val="50000"/>
                  </a:schemeClr>
                </a:solidFill>
              </a:rPr>
              <a:t>, Pixplicity developed </a:t>
            </a:r>
            <a:r>
              <a:rPr lang="en-US" b="1" dirty="0">
                <a:solidFill>
                  <a:schemeClr val="tx1">
                    <a:lumMod val="50000"/>
                    <a:lumOff val="50000"/>
                  </a:schemeClr>
                </a:solidFill>
              </a:rPr>
              <a:t>SWAPP</a:t>
            </a:r>
            <a:r>
              <a:rPr lang="en-US" dirty="0">
                <a:solidFill>
                  <a:schemeClr val="tx1">
                    <a:lumMod val="50000"/>
                    <a:lumOff val="50000"/>
                  </a:schemeClr>
                </a:solidFill>
              </a:rPr>
              <a:t>, a mobile method for measuring water quality at extremely low costs in developing countries. Through basic circuitry communicating through an audio jack, farmers can use any cheap Android phone to quickly check whether their water is safe to use for irrigation.</a:t>
            </a:r>
          </a:p>
        </p:txBody>
      </p:sp>
      <p:grpSp>
        <p:nvGrpSpPr>
          <p:cNvPr id="12" name="Group 11"/>
          <p:cNvGrpSpPr/>
          <p:nvPr/>
        </p:nvGrpSpPr>
        <p:grpSpPr>
          <a:xfrm>
            <a:off x="4341837" y="168743"/>
            <a:ext cx="4677225" cy="2707418"/>
            <a:chOff x="-641265" y="168743"/>
            <a:chExt cx="4677225" cy="2707418"/>
          </a:xfrm>
        </p:grpSpPr>
        <p:pic>
          <p:nvPicPr>
            <p:cNvPr id="5" name="Picture 4" descr="deltares-woordmerk.png"/>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332062" y="451053"/>
              <a:ext cx="3498709" cy="902107"/>
            </a:xfrm>
            <a:prstGeom prst="rect">
              <a:avLst/>
            </a:prstGeom>
            <a:noFill/>
            <a:ln>
              <a:noFill/>
            </a:ln>
          </p:spPr>
        </p:pic>
        <p:pic>
          <p:nvPicPr>
            <p:cNvPr id="11" name="Picture 10"/>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10000" b="90000" l="10000" r="90000">
                          <a14:foregroundMark x1="70374" y1="50079" x2="70374" y2="50079"/>
                        </a14:backgroundRemoval>
                      </a14:imgEffect>
                    </a14:imgLayer>
                  </a14:imgProps>
                </a:ext>
              </a:extLst>
            </a:blip>
            <a:stretch>
              <a:fillRect/>
            </a:stretch>
          </p:blipFill>
          <p:spPr>
            <a:xfrm>
              <a:off x="-641265" y="168743"/>
              <a:ext cx="4677225" cy="2707418"/>
            </a:xfrm>
            <a:prstGeom prst="rect">
              <a:avLst/>
            </a:prstGeom>
          </p:spPr>
        </p:pic>
      </p:grpSp>
      <p:pic>
        <p:nvPicPr>
          <p:cNvPr id="13" name="Picture 12"/>
          <p:cNvPicPr>
            <a:picLocks noChangeAspect="1"/>
          </p:cNvPicPr>
          <p:nvPr/>
        </p:nvPicPr>
        <p:blipFill>
          <a:blip r:embed="rId8"/>
          <a:stretch>
            <a:fillRect/>
          </a:stretch>
        </p:blipFill>
        <p:spPr>
          <a:xfrm>
            <a:off x="0" y="-241430"/>
            <a:ext cx="2241419" cy="3984745"/>
          </a:xfrm>
          <a:prstGeom prst="rect">
            <a:avLst/>
          </a:prstGeom>
        </p:spPr>
      </p:pic>
    </p:spTree>
    <p:extLst>
      <p:ext uri="{BB962C8B-B14F-4D97-AF65-F5344CB8AC3E}">
        <p14:creationId xmlns:p14="http://schemas.microsoft.com/office/powerpoint/2010/main" val="29356767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0087" y="1778000"/>
            <a:ext cx="1428596" cy="369332"/>
          </a:xfrm>
          <a:prstGeom prst="rect">
            <a:avLst/>
          </a:prstGeom>
          <a:noFill/>
        </p:spPr>
        <p:txBody>
          <a:bodyPr wrap="none" rtlCol="0">
            <a:spAutoFit/>
          </a:bodyPr>
          <a:lstStyle/>
          <a:p>
            <a:r>
              <a:rPr lang="en-US" dirty="0"/>
              <a:t>Current work</a:t>
            </a:r>
          </a:p>
        </p:txBody>
      </p:sp>
      <p:pic>
        <p:nvPicPr>
          <p:cNvPr id="3" name="Picture 2" descr="Pixplicity Icon grey on oran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6" name="TextBox 5"/>
          <p:cNvSpPr txBox="1"/>
          <p:nvPr/>
        </p:nvSpPr>
        <p:spPr>
          <a:xfrm>
            <a:off x="1199406" y="3833744"/>
            <a:ext cx="7819656" cy="1200329"/>
          </a:xfrm>
          <a:prstGeom prst="rect">
            <a:avLst/>
          </a:prstGeom>
          <a:noFill/>
        </p:spPr>
        <p:txBody>
          <a:bodyPr wrap="square" rtlCol="0">
            <a:spAutoFit/>
          </a:bodyPr>
          <a:lstStyle/>
          <a:p>
            <a:r>
              <a:rPr lang="en-US" dirty="0">
                <a:solidFill>
                  <a:schemeClr val="tx1">
                    <a:lumMod val="50000"/>
                    <a:lumOff val="50000"/>
                  </a:schemeClr>
                </a:solidFill>
              </a:rPr>
              <a:t>We had at first though that building an app that controlled other app’s data usage would be impossible, but “</a:t>
            </a:r>
            <a:r>
              <a:rPr lang="en-US" b="1" dirty="0" err="1">
                <a:solidFill>
                  <a:schemeClr val="tx1">
                    <a:lumMod val="50000"/>
                    <a:lumOff val="50000"/>
                  </a:schemeClr>
                </a:solidFill>
              </a:rPr>
              <a:t>Roamy</a:t>
            </a:r>
            <a:r>
              <a:rPr lang="en-US" dirty="0">
                <a:solidFill>
                  <a:schemeClr val="tx1">
                    <a:lumMod val="50000"/>
                    <a:lumOff val="50000"/>
                  </a:schemeClr>
                </a:solidFill>
              </a:rPr>
              <a:t>” does just that! It allows users to control data usage more granularly by whitelisting apps they wish to use while traveling. The app uses a local VPN connection to control network traffic.</a:t>
            </a:r>
          </a:p>
        </p:txBody>
      </p:sp>
      <p:pic>
        <p:nvPicPr>
          <p:cNvPr id="7172" name="Picture 4" descr="Roamy"/>
          <p:cNvPicPr>
            <a:picLocks noChangeAspect="1" noChangeArrowheads="1"/>
          </p:cNvPicPr>
          <p:nvPr/>
        </p:nvPicPr>
        <p:blipFill rotWithShape="1">
          <a:blip r:embed="rId4">
            <a:extLst>
              <a:ext uri="{28A0092B-C50C-407E-A947-70E740481C1C}">
                <a14:useLocalDpi xmlns:a14="http://schemas.microsoft.com/office/drawing/2010/main" val="0"/>
              </a:ext>
            </a:extLst>
          </a:blip>
          <a:srcRect t="17921" b="19836"/>
          <a:stretch/>
        </p:blipFill>
        <p:spPr bwMode="auto">
          <a:xfrm>
            <a:off x="-1564105" y="-20320"/>
            <a:ext cx="10708105" cy="3749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810212" y="77841"/>
            <a:ext cx="1950750" cy="3467999"/>
          </a:xfrm>
          <a:prstGeom prst="rect">
            <a:avLst/>
          </a:prstGeom>
        </p:spPr>
      </p:pic>
    </p:spTree>
    <p:extLst>
      <p:ext uri="{BB962C8B-B14F-4D97-AF65-F5344CB8AC3E}">
        <p14:creationId xmlns:p14="http://schemas.microsoft.com/office/powerpoint/2010/main" val="325381487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0087" y="1778000"/>
            <a:ext cx="1428596" cy="369332"/>
          </a:xfrm>
          <a:prstGeom prst="rect">
            <a:avLst/>
          </a:prstGeom>
          <a:noFill/>
        </p:spPr>
        <p:txBody>
          <a:bodyPr wrap="none" rtlCol="0">
            <a:spAutoFit/>
          </a:bodyPr>
          <a:lstStyle/>
          <a:p>
            <a:r>
              <a:rPr lang="en-US" dirty="0"/>
              <a:t>Current work</a:t>
            </a:r>
          </a:p>
        </p:txBody>
      </p:sp>
      <p:pic>
        <p:nvPicPr>
          <p:cNvPr id="5132" name="Picture 12" descr="https://lh4.googleusercontent.com/yWQsdYpPZGJvW_UxHupCe364jh4hDxFn72L8L1ZIcnn4LU1olPf816ZAKo3DOH_Ia1CA2NPrz_cndSq4i4SVNyD_AsxBqK_MdvWqsdCXqyGOirIgxPX9RcCrNoHeLcPGMmTNSkQph-Y"/>
          <p:cNvPicPr>
            <a:picLocks noChangeAspect="1" noChangeArrowheads="1"/>
          </p:cNvPicPr>
          <p:nvPr/>
        </p:nvPicPr>
        <p:blipFill rotWithShape="1">
          <a:blip r:embed="rId3">
            <a:extLst>
              <a:ext uri="{28A0092B-C50C-407E-A947-70E740481C1C}">
                <a14:useLocalDpi xmlns:a14="http://schemas.microsoft.com/office/drawing/2010/main" val="0"/>
              </a:ext>
            </a:extLst>
          </a:blip>
          <a:srcRect t="12434" b="13492"/>
          <a:stretch/>
        </p:blipFill>
        <p:spPr bwMode="auto">
          <a:xfrm>
            <a:off x="0" y="0"/>
            <a:ext cx="9133851" cy="381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ixplicity Icon grey on oran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6" name="TextBox 5"/>
          <p:cNvSpPr txBox="1"/>
          <p:nvPr/>
        </p:nvSpPr>
        <p:spPr>
          <a:xfrm>
            <a:off x="1199406" y="3833744"/>
            <a:ext cx="7819656" cy="1200329"/>
          </a:xfrm>
          <a:prstGeom prst="rect">
            <a:avLst/>
          </a:prstGeom>
          <a:noFill/>
        </p:spPr>
        <p:txBody>
          <a:bodyPr wrap="square" rtlCol="0">
            <a:spAutoFit/>
          </a:bodyPr>
          <a:lstStyle/>
          <a:p>
            <a:r>
              <a:rPr lang="en-US" dirty="0">
                <a:solidFill>
                  <a:schemeClr val="tx1">
                    <a:lumMod val="50000"/>
                    <a:lumOff val="50000"/>
                  </a:schemeClr>
                </a:solidFill>
              </a:rPr>
              <a:t>“</a:t>
            </a:r>
            <a:r>
              <a:rPr lang="en-US" b="1" dirty="0">
                <a:solidFill>
                  <a:schemeClr val="tx1">
                    <a:lumMod val="50000"/>
                    <a:lumOff val="50000"/>
                  </a:schemeClr>
                </a:solidFill>
              </a:rPr>
              <a:t>Drive Safely – Keep Focused</a:t>
            </a:r>
            <a:r>
              <a:rPr lang="en-US" dirty="0">
                <a:solidFill>
                  <a:schemeClr val="tx1">
                    <a:lumMod val="50000"/>
                    <a:lumOff val="50000"/>
                  </a:schemeClr>
                </a:solidFill>
              </a:rPr>
              <a:t>” is an technically challenging app that prevents </a:t>
            </a:r>
            <a:r>
              <a:rPr lang="en-US" i="1" dirty="0">
                <a:solidFill>
                  <a:schemeClr val="tx1">
                    <a:lumMod val="50000"/>
                    <a:lumOff val="50000"/>
                  </a:schemeClr>
                </a:solidFill>
              </a:rPr>
              <a:t>all </a:t>
            </a:r>
            <a:r>
              <a:rPr lang="en-US" dirty="0">
                <a:solidFill>
                  <a:schemeClr val="tx1">
                    <a:lumMod val="50000"/>
                    <a:lumOff val="50000"/>
                  </a:schemeClr>
                </a:solidFill>
              </a:rPr>
              <a:t>mobile distractions while driving. It blocks notifications, alarms, calls, messages and even the display for everything but navigation. Essentially, it does a lot of things an app probably shouldn’t be able to – to ensure that you’re a safer driver.</a:t>
            </a:r>
          </a:p>
        </p:txBody>
      </p:sp>
    </p:spTree>
    <p:extLst>
      <p:ext uri="{BB962C8B-B14F-4D97-AF65-F5344CB8AC3E}">
        <p14:creationId xmlns:p14="http://schemas.microsoft.com/office/powerpoint/2010/main" val="423345954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0087" y="1778000"/>
            <a:ext cx="1428596" cy="369332"/>
          </a:xfrm>
          <a:prstGeom prst="rect">
            <a:avLst/>
          </a:prstGeom>
          <a:noFill/>
        </p:spPr>
        <p:txBody>
          <a:bodyPr wrap="none" rtlCol="0">
            <a:spAutoFit/>
          </a:bodyPr>
          <a:lstStyle/>
          <a:p>
            <a:r>
              <a:rPr lang="en-US" dirty="0"/>
              <a:t>Current work</a:t>
            </a:r>
          </a:p>
        </p:txBody>
      </p:sp>
      <p:sp>
        <p:nvSpPr>
          <p:cNvPr id="7" name="Rectangle 6"/>
          <p:cNvSpPr/>
          <p:nvPr/>
        </p:nvSpPr>
        <p:spPr>
          <a:xfrm>
            <a:off x="-1152370" y="0"/>
            <a:ext cx="11448740" cy="37433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top-secret.jpeg"/>
          <p:cNvPicPr>
            <a:picLocks noChangeAspect="1"/>
          </p:cNvPicPr>
          <p:nvPr/>
        </p:nvPicPr>
        <p:blipFill>
          <a:blip r:embed="rId3">
            <a:extLst>
              <a:ext uri="{BEBA8EAE-BF5A-486C-A8C5-ECC9F3942E4B}">
                <a14:imgProps xmlns:a14="http://schemas.microsoft.com/office/drawing/2010/main">
                  <a14:imgLayer r:embed="rId4">
                    <a14:imgEffect>
                      <a14:saturation sat="110000"/>
                    </a14:imgEffect>
                    <a14:imgEffect>
                      <a14:brightnessContrast bright="17000" contrast="13000"/>
                    </a14:imgEffect>
                  </a14:imgLayer>
                </a14:imgProps>
              </a:ext>
              <a:ext uri="{28A0092B-C50C-407E-A947-70E740481C1C}">
                <a14:useLocalDpi xmlns:a14="http://schemas.microsoft.com/office/drawing/2010/main" val="0"/>
              </a:ext>
            </a:extLst>
          </a:blip>
          <a:stretch>
            <a:fillRect/>
          </a:stretch>
        </p:blipFill>
        <p:spPr>
          <a:xfrm rot="21251105">
            <a:off x="-307252" y="-1546601"/>
            <a:ext cx="9758504" cy="6435120"/>
          </a:xfrm>
          <a:prstGeom prst="rect">
            <a:avLst/>
          </a:prstGeom>
        </p:spPr>
      </p:pic>
      <p:sp>
        <p:nvSpPr>
          <p:cNvPr id="6" name="Rectangle 5"/>
          <p:cNvSpPr/>
          <p:nvPr/>
        </p:nvSpPr>
        <p:spPr>
          <a:xfrm>
            <a:off x="-450273" y="3743316"/>
            <a:ext cx="9857509" cy="140018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 name="Picture 2" descr="Pixplicity Icon grey on oran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4" name="TextBox 3"/>
          <p:cNvSpPr txBox="1"/>
          <p:nvPr/>
        </p:nvSpPr>
        <p:spPr>
          <a:xfrm>
            <a:off x="1199406" y="3981635"/>
            <a:ext cx="7819656" cy="923330"/>
          </a:xfrm>
          <a:prstGeom prst="rect">
            <a:avLst/>
          </a:prstGeom>
          <a:noFill/>
        </p:spPr>
        <p:txBody>
          <a:bodyPr wrap="square" rtlCol="0">
            <a:spAutoFit/>
          </a:bodyPr>
          <a:lstStyle/>
          <a:p>
            <a:r>
              <a:rPr lang="en-US" dirty="0">
                <a:solidFill>
                  <a:schemeClr val="tx1">
                    <a:lumMod val="50000"/>
                    <a:lumOff val="50000"/>
                  </a:schemeClr>
                </a:solidFill>
              </a:rPr>
              <a:t>As Android gurus often working for some of the greatest, flashiest brands and agencies, most of our biggest clients and largest projects are under NDA, but we’re happy to discuss some in person</a:t>
            </a:r>
            <a:r>
              <a:rPr lang="en-US" dirty="0" smtClean="0">
                <a:solidFill>
                  <a:schemeClr val="tx1">
                    <a:lumMod val="50000"/>
                    <a:lumOff val="50000"/>
                  </a:schemeClr>
                </a:solidFill>
              </a:rPr>
              <a:t>!</a:t>
            </a:r>
            <a:endParaRPr lang="en-US" dirty="0">
              <a:solidFill>
                <a:schemeClr val="tx1">
                  <a:lumMod val="50000"/>
                  <a:lumOff val="50000"/>
                </a:schemeClr>
              </a:solidFill>
            </a:endParaRPr>
          </a:p>
        </p:txBody>
      </p:sp>
    </p:spTree>
    <p:extLst>
      <p:ext uri="{BB962C8B-B14F-4D97-AF65-F5344CB8AC3E}">
        <p14:creationId xmlns:p14="http://schemas.microsoft.com/office/powerpoint/2010/main" val="224677230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bstract-wallpapers-blurred-background-wallpaper-34795.jpg"/>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497414"/>
            <a:ext cx="9144000" cy="4240730"/>
          </a:xfrm>
          <a:prstGeom prst="rect">
            <a:avLst/>
          </a:prstGeom>
        </p:spPr>
      </p:pic>
      <p:grpSp>
        <p:nvGrpSpPr>
          <p:cNvPr id="13" name="Group 12"/>
          <p:cNvGrpSpPr/>
          <p:nvPr/>
        </p:nvGrpSpPr>
        <p:grpSpPr>
          <a:xfrm>
            <a:off x="521853" y="9485"/>
            <a:ext cx="8085922" cy="3714050"/>
            <a:chOff x="-217667" y="613039"/>
            <a:chExt cx="10072179" cy="4626382"/>
          </a:xfrm>
        </p:grpSpPr>
        <p:pic>
          <p:nvPicPr>
            <p:cNvPr id="5" name="Picture 4"/>
            <p:cNvPicPr>
              <a:picLocks noChangeAspect="1"/>
            </p:cNvPicPr>
            <p:nvPr/>
          </p:nvPicPr>
          <p:blipFill>
            <a:blip r:embed="rId5"/>
            <a:stretch>
              <a:fillRect/>
            </a:stretch>
          </p:blipFill>
          <p:spPr>
            <a:xfrm>
              <a:off x="3903230" y="657491"/>
              <a:ext cx="1660377" cy="2752394"/>
            </a:xfrm>
            <a:prstGeom prst="rect">
              <a:avLst/>
            </a:prstGeom>
          </p:spPr>
        </p:pic>
        <p:pic>
          <p:nvPicPr>
            <p:cNvPr id="6" name="Picture 18" descr="https://lh6.ggpht.com/waDGWLHy0veS7abmQ34b1PYZpRfpy6IttWymZonv9ncauM2HBXZCqIOaqtwx9q6qyw=h8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667" y="875970"/>
              <a:ext cx="2596399" cy="25964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14" descr="http://2.bp.blogspot.com/-rwQd1PY7rSQ/U7WUqBSIb2I/AAAAAAAAQkM/Un1P92Urk1Q/s1600/Samsung-Gear-Liv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243" y="760920"/>
              <a:ext cx="2826498" cy="28265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16" descr="https://lh3.ggpht.com/ZOO1MfqlrFDXbyY7XggxHgeC3UR_dCh8IGse7klBd3My9WD_-l35_PL6nmAHkPAO3XZ_=w8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12089" y="749591"/>
              <a:ext cx="2986369" cy="298637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9"/>
            <a:stretch>
              <a:fillRect/>
            </a:stretch>
          </p:blipFill>
          <p:spPr>
            <a:xfrm>
              <a:off x="5320353" y="613039"/>
              <a:ext cx="2454868" cy="3068585"/>
            </a:xfrm>
            <a:prstGeom prst="rect">
              <a:avLst/>
            </a:prstGeom>
          </p:spPr>
        </p:pic>
        <p:pic>
          <p:nvPicPr>
            <p:cNvPr id="10" name="Picture 10" descr="http://4.bp.blogspot.com/-sMba0IgUj-E/VC2ENwlPWzI/AAAAAAAATrU/D-4QeeOPozY/s1600/Moto-36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13968" y="651193"/>
              <a:ext cx="3540544" cy="2920949"/>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0" descr="https://lh5.ggpht.com/fsSWemi15PE-H39utoGpnpIVCUPnGsXfIz5t2IMWmB5zfddGq48n4_PCdgpg86EQTvcy=h80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84180" y="2370523"/>
              <a:ext cx="2868898" cy="286889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2" descr="http://cdn.arstechnica.net/wp-content/uploads/2015/02/LG_WATCH_URBANE_GOLD_01-640x643.jpg"/>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3968" y="2154653"/>
              <a:ext cx="2992661" cy="300668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5" name="Picture 14" descr="Pixplicity Icon grey on orang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17" name="TextBox 16"/>
          <p:cNvSpPr txBox="1"/>
          <p:nvPr/>
        </p:nvSpPr>
        <p:spPr>
          <a:xfrm>
            <a:off x="1199406" y="3991047"/>
            <a:ext cx="7819656" cy="923330"/>
          </a:xfrm>
          <a:prstGeom prst="rect">
            <a:avLst/>
          </a:prstGeom>
          <a:noFill/>
        </p:spPr>
        <p:txBody>
          <a:bodyPr wrap="square" rtlCol="0">
            <a:spAutoFit/>
          </a:bodyPr>
          <a:lstStyle/>
          <a:p>
            <a:r>
              <a:rPr lang="en-US" dirty="0">
                <a:solidFill>
                  <a:schemeClr val="tx1">
                    <a:lumMod val="50000"/>
                    <a:lumOff val="50000"/>
                  </a:schemeClr>
                </a:solidFill>
              </a:rPr>
              <a:t>In the past year, we’ve built over 20 </a:t>
            </a:r>
            <a:r>
              <a:rPr lang="en-US" b="1" dirty="0">
                <a:solidFill>
                  <a:schemeClr val="tx1">
                    <a:lumMod val="50000"/>
                    <a:lumOff val="50000"/>
                  </a:schemeClr>
                </a:solidFill>
              </a:rPr>
              <a:t>watch faces</a:t>
            </a:r>
            <a:r>
              <a:rPr lang="en-US" dirty="0">
                <a:solidFill>
                  <a:schemeClr val="tx1">
                    <a:lumMod val="50000"/>
                    <a:lumOff val="50000"/>
                  </a:schemeClr>
                </a:solidFill>
              </a:rPr>
              <a:t> and </a:t>
            </a:r>
            <a:r>
              <a:rPr lang="en-US" b="1" dirty="0">
                <a:solidFill>
                  <a:schemeClr val="tx1">
                    <a:lumMod val="50000"/>
                    <a:lumOff val="50000"/>
                  </a:schemeClr>
                </a:solidFill>
              </a:rPr>
              <a:t>watch apps</a:t>
            </a:r>
            <a:r>
              <a:rPr lang="en-US" dirty="0">
                <a:solidFill>
                  <a:schemeClr val="tx1">
                    <a:lumMod val="50000"/>
                    <a:lumOff val="50000"/>
                  </a:schemeClr>
                </a:solidFill>
              </a:rPr>
              <a:t> for some of the biggest brands in the </a:t>
            </a:r>
            <a:r>
              <a:rPr lang="en-US" dirty="0" smtClean="0">
                <a:solidFill>
                  <a:schemeClr val="tx1">
                    <a:lumMod val="50000"/>
                    <a:lumOff val="50000"/>
                  </a:schemeClr>
                </a:solidFill>
              </a:rPr>
              <a:t>world. </a:t>
            </a:r>
            <a:r>
              <a:rPr lang="en-US" dirty="0">
                <a:solidFill>
                  <a:schemeClr val="tx1">
                    <a:lumMod val="50000"/>
                    <a:lumOff val="50000"/>
                  </a:schemeClr>
                </a:solidFill>
              </a:rPr>
              <a:t>These range from innovative design-focused faces, to highly functional, interactive apps that make smart use of tiny screen real-estate.</a:t>
            </a:r>
          </a:p>
        </p:txBody>
      </p:sp>
    </p:spTree>
    <p:extLst>
      <p:ext uri="{BB962C8B-B14F-4D97-AF65-F5344CB8AC3E}">
        <p14:creationId xmlns:p14="http://schemas.microsoft.com/office/powerpoint/2010/main" val="90511073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the app goals</a:t>
            </a:r>
          </a:p>
        </p:txBody>
      </p:sp>
      <p:sp>
        <p:nvSpPr>
          <p:cNvPr id="3" name="Content Placeholder 2"/>
          <p:cNvSpPr>
            <a:spLocks noGrp="1"/>
          </p:cNvSpPr>
          <p:nvPr>
            <p:ph idx="1"/>
          </p:nvPr>
        </p:nvSpPr>
        <p:spPr/>
        <p:txBody>
          <a:bodyPr/>
          <a:lstStyle/>
          <a:p>
            <a:r>
              <a:rPr lang="en-US" dirty="0"/>
              <a:t>Loyalty</a:t>
            </a:r>
          </a:p>
          <a:p>
            <a:r>
              <a:rPr lang="en-US" dirty="0"/>
              <a:t>Relationships</a:t>
            </a:r>
          </a:p>
          <a:p>
            <a:r>
              <a:rPr lang="en-US" dirty="0"/>
              <a:t>Accessibility</a:t>
            </a:r>
          </a:p>
          <a:p>
            <a:r>
              <a:rPr lang="en-US" dirty="0"/>
              <a:t>Functionality</a:t>
            </a:r>
          </a:p>
        </p:txBody>
      </p:sp>
    </p:spTree>
    <p:extLst>
      <p:ext uri="{BB962C8B-B14F-4D97-AF65-F5344CB8AC3E}">
        <p14:creationId xmlns:p14="http://schemas.microsoft.com/office/powerpoint/2010/main" val="215217370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key questions</a:t>
            </a:r>
          </a:p>
        </p:txBody>
      </p:sp>
      <p:sp>
        <p:nvSpPr>
          <p:cNvPr id="3" name="Content Placeholder 2"/>
          <p:cNvSpPr>
            <a:spLocks noGrp="1"/>
          </p:cNvSpPr>
          <p:nvPr>
            <p:ph idx="1"/>
          </p:nvPr>
        </p:nvSpPr>
        <p:spPr>
          <a:xfrm>
            <a:off x="457200" y="1200151"/>
            <a:ext cx="7919884" cy="3394472"/>
          </a:xfrm>
        </p:spPr>
        <p:txBody>
          <a:bodyPr/>
          <a:lstStyle/>
          <a:p>
            <a:r>
              <a:rPr lang="en-US" dirty="0"/>
              <a:t>Which in-app actions &amp; user behaviors matter most?</a:t>
            </a:r>
          </a:p>
          <a:p>
            <a:r>
              <a:rPr lang="en-US" dirty="0"/>
              <a:t>What does the app mean for the client?</a:t>
            </a:r>
          </a:p>
          <a:p>
            <a:r>
              <a:rPr lang="en-US" dirty="0"/>
              <a:t>What’s the value of an active user?</a:t>
            </a:r>
          </a:p>
          <a:p>
            <a:r>
              <a:rPr lang="en-US" dirty="0"/>
              <a:t>How are you optimizing the user experience?</a:t>
            </a:r>
          </a:p>
        </p:txBody>
      </p:sp>
    </p:spTree>
    <p:extLst>
      <p:ext uri="{BB962C8B-B14F-4D97-AF65-F5344CB8AC3E}">
        <p14:creationId xmlns:p14="http://schemas.microsoft.com/office/powerpoint/2010/main" val="131019778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a:t>
            </a:r>
          </a:p>
        </p:txBody>
      </p:sp>
      <p:sp>
        <p:nvSpPr>
          <p:cNvPr id="3" name="Content Placeholder 2"/>
          <p:cNvSpPr>
            <a:spLocks noGrp="1"/>
          </p:cNvSpPr>
          <p:nvPr>
            <p:ph idx="1"/>
          </p:nvPr>
        </p:nvSpPr>
        <p:spPr/>
        <p:txBody>
          <a:bodyPr/>
          <a:lstStyle/>
          <a:p>
            <a:r>
              <a:rPr lang="en-US" dirty="0"/>
              <a:t>Identify valuable users</a:t>
            </a:r>
          </a:p>
          <a:p>
            <a:r>
              <a:rPr lang="en-US" dirty="0"/>
              <a:t>17% of users generate 85% of app revenue</a:t>
            </a:r>
          </a:p>
          <a:p>
            <a:r>
              <a:rPr lang="en-US" dirty="0"/>
              <a:t>Understand how users behave in the app</a:t>
            </a:r>
          </a:p>
          <a:p>
            <a:pPr lvl="1"/>
            <a:r>
              <a:rPr lang="en-US" dirty="0"/>
              <a:t>Turn insights into marketing actions</a:t>
            </a:r>
          </a:p>
          <a:p>
            <a:pPr lvl="1"/>
            <a:r>
              <a:rPr lang="en-US" dirty="0"/>
              <a:t>Measure campaign performance</a:t>
            </a:r>
          </a:p>
        </p:txBody>
      </p:sp>
    </p:spTree>
    <p:extLst>
      <p:ext uri="{BB962C8B-B14F-4D97-AF65-F5344CB8AC3E}">
        <p14:creationId xmlns:p14="http://schemas.microsoft.com/office/powerpoint/2010/main" val="235586094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a:t>
            </a:r>
          </a:p>
        </p:txBody>
      </p:sp>
      <p:sp>
        <p:nvSpPr>
          <p:cNvPr id="3" name="Content Placeholder 2"/>
          <p:cNvSpPr>
            <a:spLocks noGrp="1"/>
          </p:cNvSpPr>
          <p:nvPr>
            <p:ph idx="1"/>
          </p:nvPr>
        </p:nvSpPr>
        <p:spPr/>
        <p:txBody>
          <a:bodyPr/>
          <a:lstStyle/>
          <a:p>
            <a:r>
              <a:rPr lang="en-US" dirty="0"/>
              <a:t>Installation referrer</a:t>
            </a:r>
          </a:p>
          <a:p>
            <a:r>
              <a:rPr lang="en-US" dirty="0"/>
              <a:t>Sessions</a:t>
            </a:r>
          </a:p>
          <a:p>
            <a:r>
              <a:rPr lang="en-US" dirty="0"/>
              <a:t>Engagement with notifications</a:t>
            </a:r>
          </a:p>
          <a:p>
            <a:r>
              <a:rPr lang="en-US" dirty="0"/>
              <a:t>Causes of removal</a:t>
            </a:r>
          </a:p>
          <a:p>
            <a:r>
              <a:rPr lang="en-US" dirty="0"/>
              <a:t>Specific events fitting the app goals</a:t>
            </a:r>
          </a:p>
        </p:txBody>
      </p:sp>
    </p:spTree>
    <p:extLst>
      <p:ext uri="{BB962C8B-B14F-4D97-AF65-F5344CB8AC3E}">
        <p14:creationId xmlns:p14="http://schemas.microsoft.com/office/powerpoint/2010/main" val="251132208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impressions matter</a:t>
            </a:r>
          </a:p>
        </p:txBody>
      </p:sp>
      <p:sp>
        <p:nvSpPr>
          <p:cNvPr id="3" name="Content Placeholder 2"/>
          <p:cNvSpPr>
            <a:spLocks noGrp="1"/>
          </p:cNvSpPr>
          <p:nvPr>
            <p:ph idx="1"/>
          </p:nvPr>
        </p:nvSpPr>
        <p:spPr>
          <a:xfrm>
            <a:off x="822961" y="1200151"/>
            <a:ext cx="6400800" cy="3394472"/>
          </a:xfrm>
        </p:spPr>
        <p:txBody>
          <a:bodyPr/>
          <a:lstStyle/>
          <a:p>
            <a:pPr marL="0" indent="0">
              <a:buNone/>
            </a:pPr>
            <a:r>
              <a:rPr lang="en-US" dirty="0"/>
              <a:t>There will always be a sharp decline in users, but a quality app will retain engagement by up to 250%</a:t>
            </a:r>
          </a:p>
        </p:txBody>
      </p:sp>
      <p:pic>
        <p:nvPicPr>
          <p:cNvPr id="5" name="Picture 4"/>
          <p:cNvPicPr>
            <a:picLocks noChangeAspect="1"/>
          </p:cNvPicPr>
          <p:nvPr/>
        </p:nvPicPr>
        <p:blipFill>
          <a:blip r:embed="rId2"/>
          <a:stretch>
            <a:fillRect/>
          </a:stretch>
        </p:blipFill>
        <p:spPr>
          <a:xfrm>
            <a:off x="2361236" y="1326201"/>
            <a:ext cx="4421528" cy="3405344"/>
          </a:xfrm>
          <a:prstGeom prst="rect">
            <a:avLst/>
          </a:prstGeom>
        </p:spPr>
      </p:pic>
    </p:spTree>
    <p:extLst>
      <p:ext uri="{BB962C8B-B14F-4D97-AF65-F5344CB8AC3E}">
        <p14:creationId xmlns:p14="http://schemas.microsoft.com/office/powerpoint/2010/main" val="344000643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3">
                                            <p:txEl>
                                              <p:pRg st="0" end="0"/>
                                            </p:txEl>
                                          </p:spTgt>
                                        </p:tgtEl>
                                      </p:cBhvr>
                                    </p:animEffect>
                                    <p:set>
                                      <p:cBhvr>
                                        <p:cTn id="7" dur="1" fill="hold">
                                          <p:stCondLst>
                                            <p:cond delay="249"/>
                                          </p:stCondLst>
                                        </p:cTn>
                                        <p:tgtEl>
                                          <p:spTgt spid="3">
                                            <p:txEl>
                                              <p:pRg st="0" end="0"/>
                                            </p:txEl>
                                          </p:spTgt>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50972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Drop-off points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196" y="1200150"/>
            <a:ext cx="6743608" cy="3394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254289987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Frictionless onboarding</a:t>
            </a:r>
          </a:p>
        </p:txBody>
      </p:sp>
      <p:sp>
        <p:nvSpPr>
          <p:cNvPr id="3" name="Content Placeholder 2"/>
          <p:cNvSpPr>
            <a:spLocks noGrp="1"/>
          </p:cNvSpPr>
          <p:nvPr>
            <p:ph idx="1"/>
          </p:nvPr>
        </p:nvSpPr>
        <p:spPr>
          <a:xfrm>
            <a:off x="457200" y="1200151"/>
            <a:ext cx="5784574" cy="3394472"/>
          </a:xfrm>
        </p:spPr>
        <p:txBody>
          <a:bodyPr>
            <a:normAutofit lnSpcReduction="10000"/>
          </a:bodyPr>
          <a:lstStyle/>
          <a:p>
            <a:r>
              <a:rPr lang="en-US" b="1" dirty="0"/>
              <a:t>Onboarding</a:t>
            </a:r>
            <a:r>
              <a:rPr lang="en-US" dirty="0"/>
              <a:t/>
            </a:r>
            <a:br>
              <a:rPr lang="en-US" dirty="0"/>
            </a:br>
            <a:r>
              <a:rPr lang="en-US" dirty="0"/>
              <a:t>Allow users to authenticate using sign in easily</a:t>
            </a:r>
          </a:p>
          <a:p>
            <a:r>
              <a:rPr lang="en-US" b="1" dirty="0"/>
              <a:t>Payments</a:t>
            </a:r>
            <a:r>
              <a:rPr lang="en-US" dirty="0"/>
              <a:t/>
            </a:r>
            <a:br>
              <a:rPr lang="en-US" dirty="0"/>
            </a:br>
            <a:r>
              <a:rPr lang="en-US" dirty="0"/>
              <a:t>Allow users to pay through Google Play, Google Wallet or PayPal</a:t>
            </a:r>
          </a:p>
        </p:txBody>
      </p:sp>
      <p:pic>
        <p:nvPicPr>
          <p:cNvPr id="6" name="Picture 5"/>
          <p:cNvPicPr>
            <a:picLocks noChangeAspect="1"/>
          </p:cNvPicPr>
          <p:nvPr/>
        </p:nvPicPr>
        <p:blipFill rotWithShape="1">
          <a:blip r:embed="rId3"/>
          <a:srcRect l="973" r="1874"/>
          <a:stretch/>
        </p:blipFill>
        <p:spPr>
          <a:xfrm>
            <a:off x="6360160" y="1063229"/>
            <a:ext cx="2282613" cy="3786478"/>
          </a:xfrm>
          <a:prstGeom prst="rect">
            <a:avLst/>
          </a:prstGeom>
        </p:spPr>
      </p:pic>
    </p:spTree>
    <p:extLst>
      <p:ext uri="{BB962C8B-B14F-4D97-AF65-F5344CB8AC3E}">
        <p14:creationId xmlns:p14="http://schemas.microsoft.com/office/powerpoint/2010/main" val="142757311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273" y="205979"/>
            <a:ext cx="7199454" cy="857250"/>
          </a:xfrm>
        </p:spPr>
        <p:txBody>
          <a:bodyPr>
            <a:normAutofit fontScale="90000"/>
          </a:bodyPr>
          <a:lstStyle/>
          <a:p>
            <a:r>
              <a:rPr lang="en-US" dirty="0"/>
              <a:t>Engagement through notifications</a:t>
            </a:r>
          </a:p>
        </p:txBody>
      </p:sp>
      <p:sp>
        <p:nvSpPr>
          <p:cNvPr id="3" name="Content Placeholder 2"/>
          <p:cNvSpPr>
            <a:spLocks noGrp="1"/>
          </p:cNvSpPr>
          <p:nvPr>
            <p:ph idx="1"/>
          </p:nvPr>
        </p:nvSpPr>
        <p:spPr/>
        <p:txBody>
          <a:bodyPr>
            <a:normAutofit fontScale="92500"/>
          </a:bodyPr>
          <a:lstStyle/>
          <a:p>
            <a:r>
              <a:rPr lang="en-US" dirty="0"/>
              <a:t>Rich notifications</a:t>
            </a:r>
          </a:p>
          <a:p>
            <a:r>
              <a:rPr lang="en-US" dirty="0"/>
              <a:t>Actionable content</a:t>
            </a:r>
          </a:p>
          <a:p>
            <a:r>
              <a:rPr lang="en-US" dirty="0"/>
              <a:t>Deep link to the right part of your app</a:t>
            </a:r>
          </a:p>
          <a:p>
            <a:r>
              <a:rPr lang="en-US" dirty="0"/>
              <a:t>Stack similar notifications and avoid spamming</a:t>
            </a:r>
          </a:p>
          <a:p>
            <a:r>
              <a:rPr lang="en-US" dirty="0"/>
              <a:t>Don’t treat all users the same</a:t>
            </a:r>
          </a:p>
          <a:p>
            <a:r>
              <a:rPr lang="en-US" dirty="0"/>
              <a:t>Test!</a:t>
            </a:r>
          </a:p>
        </p:txBody>
      </p:sp>
    </p:spTree>
    <p:extLst>
      <p:ext uri="{BB962C8B-B14F-4D97-AF65-F5344CB8AC3E}">
        <p14:creationId xmlns:p14="http://schemas.microsoft.com/office/powerpoint/2010/main" val="275627145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retention</a:t>
            </a:r>
          </a:p>
        </p:txBody>
      </p:sp>
      <p:sp>
        <p:nvSpPr>
          <p:cNvPr id="3" name="Content Placeholder 2"/>
          <p:cNvSpPr>
            <a:spLocks noGrp="1"/>
          </p:cNvSpPr>
          <p:nvPr>
            <p:ph idx="1"/>
          </p:nvPr>
        </p:nvSpPr>
        <p:spPr>
          <a:xfrm>
            <a:off x="457200" y="1200151"/>
            <a:ext cx="5877339" cy="3394472"/>
          </a:xfrm>
        </p:spPr>
        <p:txBody>
          <a:bodyPr>
            <a:normAutofit fontScale="92500" lnSpcReduction="10000"/>
          </a:bodyPr>
          <a:lstStyle/>
          <a:p>
            <a:pPr marL="0" indent="0">
              <a:buNone/>
            </a:pPr>
            <a:r>
              <a:rPr lang="en-US" b="1" dirty="0" err="1"/>
              <a:t>eCommerce</a:t>
            </a:r>
            <a:endParaRPr lang="en-US" b="1" dirty="0"/>
          </a:p>
          <a:p>
            <a:r>
              <a:rPr lang="en-US" dirty="0"/>
              <a:t>Measure short term: searches and purchases</a:t>
            </a:r>
          </a:p>
          <a:p>
            <a:r>
              <a:rPr lang="en-US" dirty="0"/>
              <a:t>Stimulate: rewards/loyalty program</a:t>
            </a:r>
          </a:p>
          <a:p>
            <a:r>
              <a:rPr lang="en-US" dirty="0"/>
              <a:t>Measure long term: transaction revenue</a:t>
            </a:r>
          </a:p>
        </p:txBody>
      </p:sp>
      <p:pic>
        <p:nvPicPr>
          <p:cNvPr id="6" name="Picture 5"/>
          <p:cNvPicPr>
            <a:picLocks noChangeAspect="1"/>
          </p:cNvPicPr>
          <p:nvPr/>
        </p:nvPicPr>
        <p:blipFill>
          <a:blip r:embed="rId3"/>
          <a:stretch>
            <a:fillRect/>
          </a:stretch>
        </p:blipFill>
        <p:spPr>
          <a:xfrm>
            <a:off x="6703476" y="1063230"/>
            <a:ext cx="1983323" cy="3531394"/>
          </a:xfrm>
          <a:prstGeom prst="rect">
            <a:avLst/>
          </a:prstGeom>
        </p:spPr>
      </p:pic>
      <p:pic>
        <p:nvPicPr>
          <p:cNvPr id="4" name="Picture 3"/>
          <p:cNvPicPr>
            <a:picLocks noChangeAspect="1"/>
          </p:cNvPicPr>
          <p:nvPr/>
        </p:nvPicPr>
        <p:blipFill rotWithShape="1">
          <a:blip r:embed="rId4"/>
          <a:srcRect r="3715" b="3607"/>
          <a:stretch/>
        </p:blipFill>
        <p:spPr>
          <a:xfrm>
            <a:off x="8273540" y="4212000"/>
            <a:ext cx="533000" cy="538712"/>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4400376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retention</a:t>
            </a:r>
          </a:p>
        </p:txBody>
      </p:sp>
      <p:sp>
        <p:nvSpPr>
          <p:cNvPr id="3" name="Content Placeholder 2"/>
          <p:cNvSpPr>
            <a:spLocks noGrp="1"/>
          </p:cNvSpPr>
          <p:nvPr>
            <p:ph idx="1"/>
          </p:nvPr>
        </p:nvSpPr>
        <p:spPr>
          <a:xfrm>
            <a:off x="457200" y="1200151"/>
            <a:ext cx="5890591" cy="3394472"/>
          </a:xfrm>
        </p:spPr>
        <p:txBody>
          <a:bodyPr>
            <a:normAutofit fontScale="92500" lnSpcReduction="10000"/>
          </a:bodyPr>
          <a:lstStyle/>
          <a:p>
            <a:pPr marL="0" indent="0">
              <a:buNone/>
            </a:pPr>
            <a:r>
              <a:rPr lang="en-US" b="1" dirty="0"/>
              <a:t>Service industry</a:t>
            </a:r>
          </a:p>
          <a:p>
            <a:r>
              <a:rPr lang="en-US" dirty="0"/>
              <a:t>Measure short term: accessing &amp; engagement with services</a:t>
            </a:r>
          </a:p>
          <a:p>
            <a:r>
              <a:rPr lang="en-US" dirty="0"/>
              <a:t>Stimulate: upgrade or buy additional services</a:t>
            </a:r>
          </a:p>
          <a:p>
            <a:r>
              <a:rPr lang="en-US" dirty="0"/>
              <a:t>Measure long term: service cost reduction and increased revenue </a:t>
            </a:r>
          </a:p>
        </p:txBody>
      </p:sp>
      <p:pic>
        <p:nvPicPr>
          <p:cNvPr id="4" name="Picture 3"/>
          <p:cNvPicPr>
            <a:picLocks noChangeAspect="1"/>
          </p:cNvPicPr>
          <p:nvPr/>
        </p:nvPicPr>
        <p:blipFill>
          <a:blip r:embed="rId3"/>
          <a:stretch>
            <a:fillRect/>
          </a:stretch>
        </p:blipFill>
        <p:spPr>
          <a:xfrm>
            <a:off x="6694056" y="1063229"/>
            <a:ext cx="1992743" cy="3531394"/>
          </a:xfrm>
          <a:prstGeom prst="rect">
            <a:avLst/>
          </a:prstGeom>
        </p:spPr>
      </p:pic>
    </p:spTree>
    <p:extLst>
      <p:ext uri="{BB962C8B-B14F-4D97-AF65-F5344CB8AC3E}">
        <p14:creationId xmlns:p14="http://schemas.microsoft.com/office/powerpoint/2010/main" val="144580281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retention</a:t>
            </a:r>
          </a:p>
        </p:txBody>
      </p:sp>
      <p:sp>
        <p:nvSpPr>
          <p:cNvPr id="3" name="Content Placeholder 2"/>
          <p:cNvSpPr>
            <a:spLocks noGrp="1"/>
          </p:cNvSpPr>
          <p:nvPr>
            <p:ph idx="1"/>
          </p:nvPr>
        </p:nvSpPr>
        <p:spPr>
          <a:xfrm>
            <a:off x="457200" y="1200151"/>
            <a:ext cx="5890591" cy="3394472"/>
          </a:xfrm>
        </p:spPr>
        <p:txBody>
          <a:bodyPr>
            <a:normAutofit fontScale="92500" lnSpcReduction="10000"/>
          </a:bodyPr>
          <a:lstStyle/>
          <a:p>
            <a:pPr marL="0" indent="0">
              <a:buNone/>
            </a:pPr>
            <a:r>
              <a:rPr lang="en-US" b="1" dirty="0"/>
              <a:t>Digital services</a:t>
            </a:r>
          </a:p>
          <a:p>
            <a:r>
              <a:rPr lang="en-US" dirty="0"/>
              <a:t>Measure short term: accessing &amp; engagement with media</a:t>
            </a:r>
          </a:p>
          <a:p>
            <a:r>
              <a:rPr lang="en-US" dirty="0"/>
              <a:t>Stimulate: relevancy and sharing of content</a:t>
            </a:r>
          </a:p>
          <a:p>
            <a:r>
              <a:rPr lang="en-US" dirty="0"/>
              <a:t>Measure long term: referral subscriptions</a:t>
            </a:r>
          </a:p>
        </p:txBody>
      </p:sp>
      <p:pic>
        <p:nvPicPr>
          <p:cNvPr id="5" name="Picture 4"/>
          <p:cNvPicPr>
            <a:picLocks noChangeAspect="1"/>
          </p:cNvPicPr>
          <p:nvPr/>
        </p:nvPicPr>
        <p:blipFill>
          <a:blip r:embed="rId3"/>
          <a:stretch>
            <a:fillRect/>
          </a:stretch>
        </p:blipFill>
        <p:spPr>
          <a:xfrm>
            <a:off x="6683005" y="1063229"/>
            <a:ext cx="2003796" cy="3531394"/>
          </a:xfrm>
          <a:prstGeom prst="rect">
            <a:avLst/>
          </a:prstGeom>
        </p:spPr>
      </p:pic>
      <p:pic>
        <p:nvPicPr>
          <p:cNvPr id="6" name="Picture 5"/>
          <p:cNvPicPr>
            <a:picLocks noChangeAspect="1"/>
          </p:cNvPicPr>
          <p:nvPr/>
        </p:nvPicPr>
        <p:blipFill>
          <a:blip r:embed="rId4"/>
          <a:stretch>
            <a:fillRect/>
          </a:stretch>
        </p:blipFill>
        <p:spPr>
          <a:xfrm>
            <a:off x="8285495" y="4165415"/>
            <a:ext cx="545834" cy="53981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6960175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a:t>
            </a:r>
          </a:p>
        </p:txBody>
      </p:sp>
      <p:sp>
        <p:nvSpPr>
          <p:cNvPr id="3" name="Content Placeholder 2"/>
          <p:cNvSpPr>
            <a:spLocks noGrp="1"/>
          </p:cNvSpPr>
          <p:nvPr>
            <p:ph idx="1"/>
          </p:nvPr>
        </p:nvSpPr>
        <p:spPr>
          <a:xfrm>
            <a:off x="457200" y="1200151"/>
            <a:ext cx="8229600" cy="2804690"/>
          </a:xfrm>
        </p:spPr>
        <p:txBody>
          <a:bodyPr/>
          <a:lstStyle/>
          <a:p>
            <a:pPr marL="0" indent="0">
              <a:buNone/>
            </a:pPr>
            <a:r>
              <a:rPr lang="en-US" dirty="0"/>
              <a:t>Use powerful tools</a:t>
            </a:r>
          </a:p>
          <a:p>
            <a:r>
              <a:rPr lang="en-US" dirty="0"/>
              <a:t>Firebase Analytics</a:t>
            </a:r>
          </a:p>
          <a:p>
            <a:r>
              <a:rPr lang="en-US" dirty="0"/>
              <a:t>Google Analytics for apps</a:t>
            </a:r>
          </a:p>
        </p:txBody>
      </p:sp>
    </p:spTree>
    <p:extLst>
      <p:ext uri="{BB962C8B-B14F-4D97-AF65-F5344CB8AC3E}">
        <p14:creationId xmlns:p14="http://schemas.microsoft.com/office/powerpoint/2010/main" val="130578162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r>
              <a:rPr lang="en-US" dirty="0"/>
              <a:t>Test on a multitude of devices</a:t>
            </a:r>
          </a:p>
          <a:p>
            <a:r>
              <a:rPr lang="en-US" dirty="0"/>
              <a:t>Use the Cloud Test Lab</a:t>
            </a:r>
          </a:p>
          <a:p>
            <a:r>
              <a:rPr lang="en-US" dirty="0"/>
              <a:t>User testing through open or closed beta</a:t>
            </a:r>
          </a:p>
          <a:p>
            <a:pPr lvl="1"/>
            <a:r>
              <a:rPr lang="en-US" dirty="0"/>
              <a:t>Beta reviews and ratings stay private</a:t>
            </a:r>
          </a:p>
          <a:p>
            <a:r>
              <a:rPr lang="en-US" dirty="0"/>
              <a:t>Continuous integration with tests</a:t>
            </a:r>
          </a:p>
        </p:txBody>
      </p:sp>
    </p:spTree>
    <p:extLst>
      <p:ext uri="{BB962C8B-B14F-4D97-AF65-F5344CB8AC3E}">
        <p14:creationId xmlns:p14="http://schemas.microsoft.com/office/powerpoint/2010/main" val="263906620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 out</a:t>
            </a:r>
          </a:p>
        </p:txBody>
      </p:sp>
      <p:sp>
        <p:nvSpPr>
          <p:cNvPr id="3" name="Content Placeholder 2"/>
          <p:cNvSpPr>
            <a:spLocks noGrp="1"/>
          </p:cNvSpPr>
          <p:nvPr>
            <p:ph idx="1"/>
          </p:nvPr>
        </p:nvSpPr>
        <p:spPr>
          <a:xfrm>
            <a:off x="457200" y="1200151"/>
            <a:ext cx="7783975" cy="3394472"/>
          </a:xfrm>
        </p:spPr>
        <p:txBody>
          <a:bodyPr/>
          <a:lstStyle/>
          <a:p>
            <a:r>
              <a:rPr lang="en-US" dirty="0"/>
              <a:t>Store listing</a:t>
            </a:r>
          </a:p>
          <a:p>
            <a:pPr lvl="1"/>
            <a:r>
              <a:rPr lang="en-US" dirty="0"/>
              <a:t>Experiment what works best with A/B tests</a:t>
            </a:r>
          </a:p>
          <a:p>
            <a:pPr lvl="1"/>
            <a:r>
              <a:rPr lang="en-US" dirty="0"/>
              <a:t>Showcase </a:t>
            </a:r>
            <a:r>
              <a:rPr lang="en-US" dirty="0" smtClean="0"/>
              <a:t>features </a:t>
            </a:r>
            <a:r>
              <a:rPr lang="en-US" dirty="0"/>
              <a:t>in screenshots </a:t>
            </a:r>
            <a:r>
              <a:rPr lang="en-US" dirty="0" smtClean="0"/>
              <a:t>&amp; videos</a:t>
            </a:r>
            <a:endParaRPr lang="en-US" dirty="0"/>
          </a:p>
          <a:p>
            <a:r>
              <a:rPr lang="en-US" dirty="0"/>
              <a:t>Reach your demographic</a:t>
            </a:r>
          </a:p>
          <a:p>
            <a:pPr lvl="1"/>
            <a:r>
              <a:rPr lang="en-US" dirty="0"/>
              <a:t>Invest with AdWords, Facebook ads and promoted Tweets</a:t>
            </a:r>
          </a:p>
        </p:txBody>
      </p:sp>
    </p:spTree>
    <p:extLst>
      <p:ext uri="{BB962C8B-B14F-4D97-AF65-F5344CB8AC3E}">
        <p14:creationId xmlns:p14="http://schemas.microsoft.com/office/powerpoint/2010/main" val="76300183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Monetize</a:t>
            </a:r>
          </a:p>
        </p:txBody>
      </p:sp>
      <p:sp>
        <p:nvSpPr>
          <p:cNvPr id="3" name="Content Placeholder 2"/>
          <p:cNvSpPr>
            <a:spLocks noGrp="1"/>
          </p:cNvSpPr>
          <p:nvPr>
            <p:ph idx="1"/>
          </p:nvPr>
        </p:nvSpPr>
        <p:spPr>
          <a:xfrm>
            <a:off x="457200" y="1200151"/>
            <a:ext cx="7837714" cy="3394472"/>
          </a:xfrm>
        </p:spPr>
        <p:txBody>
          <a:bodyPr>
            <a:normAutofit lnSpcReduction="10000"/>
          </a:bodyPr>
          <a:lstStyle/>
          <a:p>
            <a:r>
              <a:rPr lang="en-US" dirty="0"/>
              <a:t>In-app purchases</a:t>
            </a:r>
          </a:p>
          <a:p>
            <a:pPr lvl="1"/>
            <a:r>
              <a:rPr lang="en-US" dirty="0"/>
              <a:t>130 of 190 countries with Google Play</a:t>
            </a:r>
          </a:p>
          <a:p>
            <a:pPr lvl="1"/>
            <a:r>
              <a:rPr lang="en-US" dirty="0"/>
              <a:t>21 countries with PayPal</a:t>
            </a:r>
          </a:p>
          <a:p>
            <a:r>
              <a:rPr lang="en-US" dirty="0"/>
              <a:t>Subscriptions are the fastest growing business model</a:t>
            </a:r>
          </a:p>
          <a:p>
            <a:pPr lvl="1"/>
            <a:r>
              <a:rPr lang="en-US" dirty="0"/>
              <a:t>250% increase from 2012 to 2014</a:t>
            </a:r>
          </a:p>
          <a:p>
            <a:pPr lvl="1"/>
            <a:r>
              <a:rPr lang="en-US" dirty="0"/>
              <a:t>47 countries with direct carrier billing</a:t>
            </a:r>
          </a:p>
        </p:txBody>
      </p:sp>
    </p:spTree>
    <p:extLst>
      <p:ext uri="{BB962C8B-B14F-4D97-AF65-F5344CB8AC3E}">
        <p14:creationId xmlns:p14="http://schemas.microsoft.com/office/powerpoint/2010/main" val="270097902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paul.luminos.nl/images/blog/mocap1.jpg"/>
          <p:cNvPicPr>
            <a:picLocks noChangeAspect="1" noChangeArrowheads="1"/>
          </p:cNvPicPr>
          <p:nvPr/>
        </p:nvPicPr>
        <p:blipFill rotWithShape="1">
          <a:blip r:embed="rId2">
            <a:extLst>
              <a:ext uri="{28A0092B-C50C-407E-A947-70E740481C1C}">
                <a14:useLocalDpi xmlns:a14="http://schemas.microsoft.com/office/drawing/2010/main" val="0"/>
              </a:ext>
            </a:extLst>
          </a:blip>
          <a:srcRect b="9666"/>
          <a:stretch/>
        </p:blipFill>
        <p:spPr bwMode="auto">
          <a:xfrm>
            <a:off x="5866412" y="257069"/>
            <a:ext cx="2962627" cy="20071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bytebucket.org/pflammertsma/paul-msc-thesis/raw/75f8fd7a05f44b44d5a39a6386ee2e440bcb928d/Photographs/Image079.jpg?token=fec5581d0de86e9c0fe618d37e65252bab84a034"/>
          <p:cNvPicPr>
            <a:picLocks noChangeAspect="1" noChangeArrowheads="1"/>
          </p:cNvPicPr>
          <p:nvPr/>
        </p:nvPicPr>
        <p:blipFill rotWithShape="1">
          <a:blip r:embed="rId3">
            <a:extLst>
              <a:ext uri="{28A0092B-C50C-407E-A947-70E740481C1C}">
                <a14:useLocalDpi xmlns:a14="http://schemas.microsoft.com/office/drawing/2010/main" val="0"/>
              </a:ext>
            </a:extLst>
          </a:blip>
          <a:srcRect t="7214" b="11778"/>
          <a:stretch/>
        </p:blipFill>
        <p:spPr bwMode="auto">
          <a:xfrm>
            <a:off x="3697035" y="255246"/>
            <a:ext cx="2169377" cy="23431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bytebucket.org/pflammertsma/paul-msc-thesis/raw/75f8fd7a05f44b44d5a39a6386ee2e440bcb928d/Thesis/images/faceselector.png?token=bfbcfac6491880acc6ad269c7be283e143598a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7035" y="2598420"/>
            <a:ext cx="2181071" cy="225530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bytebucket.org/pflammertsma/paul-msc-thesis/raw/75f8fd7a05f44b44d5a39a6386ee2e440bcb928d/Thesis/images/projector.png?token=673836a5ab7e05c87512a4f3835ee1d69501ed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412" y="2263686"/>
            <a:ext cx="2958583" cy="25876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35092" y="121919"/>
            <a:ext cx="846667" cy="461665"/>
          </a:xfrm>
          <a:prstGeom prst="rect">
            <a:avLst/>
          </a:prstGeom>
          <a:solidFill>
            <a:schemeClr val="bg1"/>
          </a:solidFill>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400" b="1" dirty="0">
                <a:solidFill>
                  <a:schemeClr val="tx1"/>
                </a:solidFill>
              </a:rPr>
              <a:t>2007</a:t>
            </a:r>
            <a:endParaRPr lang="en-US" sz="2400" dirty="0">
              <a:solidFill>
                <a:schemeClr val="tx1"/>
              </a:solidFill>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84623" y="1436663"/>
            <a:ext cx="2993337" cy="34800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35093" y="653103"/>
            <a:ext cx="2763520" cy="646331"/>
          </a:xfrm>
          <a:prstGeom prst="rect">
            <a:avLst/>
          </a:prstGeom>
          <a:noFill/>
        </p:spPr>
        <p:txBody>
          <a:bodyPr wrap="square" rtlCol="0">
            <a:spAutoFit/>
          </a:bodyPr>
          <a:lstStyle/>
          <a:p>
            <a:r>
              <a:rPr lang="en-US" b="1" dirty="0"/>
              <a:t>Nokia N95</a:t>
            </a:r>
          </a:p>
          <a:p>
            <a:r>
              <a:rPr lang="en-US" dirty="0"/>
              <a:t>Symbian OS, S60</a:t>
            </a:r>
          </a:p>
        </p:txBody>
      </p:sp>
      <p:pic>
        <p:nvPicPr>
          <p:cNvPr id="3074" name="Picture 2" descr="http://symbiangeek.flaminghorns.com/wp-content/uploads/image-import/_sSlWdZDA-04/SUjST6VWLTI/AAAAAAAAAPA/-5yEVt79rjw/s1600-h/carbide_v2.JPG"/>
          <p:cNvPicPr>
            <a:picLocks noChangeAspect="1" noChangeArrowheads="1"/>
          </p:cNvPicPr>
          <p:nvPr/>
        </p:nvPicPr>
        <p:blipFill rotWithShape="1">
          <a:blip r:embed="rId7">
            <a:extLst>
              <a:ext uri="{28A0092B-C50C-407E-A947-70E740481C1C}">
                <a14:useLocalDpi xmlns:a14="http://schemas.microsoft.com/office/drawing/2010/main" val="0"/>
              </a:ext>
            </a:extLst>
          </a:blip>
          <a:srcRect l="483" r="261"/>
          <a:stretch/>
        </p:blipFill>
        <p:spPr bwMode="auto">
          <a:xfrm>
            <a:off x="4048125" y="1347690"/>
            <a:ext cx="4443413" cy="250507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22698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250"/>
                                        <p:tgtEl>
                                          <p:spTgt spid="1032"/>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25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250"/>
                                        <p:tgtEl>
                                          <p:spTgt spid="1034"/>
                                        </p:tgtEl>
                                      </p:cBhvr>
                                    </p:animEffect>
                                  </p:childTnLst>
                                </p:cTn>
                              </p:par>
                              <p:par>
                                <p:cTn id="16" presetID="10" presetClass="entr" presetSubtype="0" fill="hold" nodeType="withEffect">
                                  <p:stCondLst>
                                    <p:cond delay="0"/>
                                  </p:stCondLst>
                                  <p:childTnLst>
                                    <p:set>
                                      <p:cBhvr>
                                        <p:cTn id="17" dur="1" fill="hold">
                                          <p:stCondLst>
                                            <p:cond delay="0"/>
                                          </p:stCondLst>
                                        </p:cTn>
                                        <p:tgtEl>
                                          <p:spTgt spid="1036"/>
                                        </p:tgtEl>
                                        <p:attrNameLst>
                                          <p:attrName>style.visibility</p:attrName>
                                        </p:attrNameLst>
                                      </p:cBhvr>
                                      <p:to>
                                        <p:strVal val="visible"/>
                                      </p:to>
                                    </p:set>
                                    <p:animEffect transition="in" filter="fade">
                                      <p:cBhvr>
                                        <p:cTn id="18" dur="250"/>
                                        <p:tgtEl>
                                          <p:spTgt spid="10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animEffect transition="in" filter="fade">
                                      <p:cBhvr>
                                        <p:cTn id="23" dur="25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Monetize</a:t>
            </a:r>
          </a:p>
        </p:txBody>
      </p:sp>
      <p:sp>
        <p:nvSpPr>
          <p:cNvPr id="3" name="Content Placeholder 2"/>
          <p:cNvSpPr>
            <a:spLocks noGrp="1"/>
          </p:cNvSpPr>
          <p:nvPr>
            <p:ph idx="1"/>
          </p:nvPr>
        </p:nvSpPr>
        <p:spPr>
          <a:xfrm>
            <a:off x="457200" y="1200151"/>
            <a:ext cx="7511143" cy="3394472"/>
          </a:xfrm>
        </p:spPr>
        <p:txBody>
          <a:bodyPr>
            <a:normAutofit fontScale="92500" lnSpcReduction="10000"/>
          </a:bodyPr>
          <a:lstStyle/>
          <a:p>
            <a:r>
              <a:rPr lang="en-US" dirty="0"/>
              <a:t>90% of users want free apps</a:t>
            </a:r>
          </a:p>
          <a:p>
            <a:pPr lvl="1"/>
            <a:r>
              <a:rPr lang="en-US" dirty="0"/>
              <a:t>Paid apps constitute 1% of apps</a:t>
            </a:r>
          </a:p>
          <a:p>
            <a:r>
              <a:rPr lang="en-US" dirty="0"/>
              <a:t>Quantify the value of your customers</a:t>
            </a:r>
          </a:p>
          <a:p>
            <a:r>
              <a:rPr lang="en-US" dirty="0"/>
              <a:t>Ask key questions</a:t>
            </a:r>
          </a:p>
          <a:p>
            <a:pPr lvl="1"/>
            <a:r>
              <a:rPr lang="en-US" dirty="0"/>
              <a:t>Does the app increase customer loyalty?</a:t>
            </a:r>
          </a:p>
          <a:p>
            <a:pPr lvl="1"/>
            <a:r>
              <a:rPr lang="en-US" dirty="0"/>
              <a:t>Does displaying ads match our mission statement?</a:t>
            </a:r>
          </a:p>
        </p:txBody>
      </p:sp>
    </p:spTree>
    <p:extLst>
      <p:ext uri="{BB962C8B-B14F-4D97-AF65-F5344CB8AC3E}">
        <p14:creationId xmlns:p14="http://schemas.microsoft.com/office/powerpoint/2010/main" val="182311537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msterdam.jpg"/>
          <p:cNvPicPr>
            <a:picLocks noChangeAspect="1"/>
          </p:cNvPicPr>
          <p:nvPr/>
        </p:nvPicPr>
        <p:blipFill rotWithShape="1">
          <a:blip r:embed="rId2">
            <a:extLst>
              <a:ext uri="{28A0092B-C50C-407E-A947-70E740481C1C}">
                <a14:useLocalDpi xmlns:a14="http://schemas.microsoft.com/office/drawing/2010/main" val="0"/>
              </a:ext>
            </a:extLst>
          </a:blip>
          <a:srcRect t="9876" b="24624"/>
          <a:stretch/>
        </p:blipFill>
        <p:spPr>
          <a:xfrm>
            <a:off x="0" y="0"/>
            <a:ext cx="9144000" cy="3743316"/>
          </a:xfrm>
          <a:prstGeom prst="rect">
            <a:avLst/>
          </a:prstGeom>
        </p:spPr>
      </p:pic>
      <p:sp>
        <p:nvSpPr>
          <p:cNvPr id="2" name="TextBox 1"/>
          <p:cNvSpPr txBox="1"/>
          <p:nvPr/>
        </p:nvSpPr>
        <p:spPr>
          <a:xfrm>
            <a:off x="3070087" y="1213561"/>
            <a:ext cx="867075" cy="646331"/>
          </a:xfrm>
          <a:prstGeom prst="rect">
            <a:avLst/>
          </a:prstGeom>
          <a:noFill/>
        </p:spPr>
        <p:txBody>
          <a:bodyPr wrap="square" rtlCol="0">
            <a:spAutoFit/>
          </a:bodyPr>
          <a:lstStyle/>
          <a:p>
            <a:r>
              <a:rPr lang="en-US" dirty="0"/>
              <a:t>Pix Tours</a:t>
            </a:r>
          </a:p>
        </p:txBody>
      </p:sp>
      <p:pic>
        <p:nvPicPr>
          <p:cNvPr id="5" name="Picture 4" descr="vlcsnap-2014-09-15-00h25m38s87.png"/>
          <p:cNvPicPr>
            <a:picLocks noChangeAspect="1"/>
          </p:cNvPicPr>
          <p:nvPr/>
        </p:nvPicPr>
        <p:blipFill>
          <a:blip r:embed="rId3">
            <a:extLst>
              <a:ext uri="{BEBA8EAE-BF5A-486C-A8C5-ECC9F3942E4B}">
                <a14:imgProps xmlns:a14="http://schemas.microsoft.com/office/drawing/2010/main">
                  <a14:imgLayer r:embed="rId4">
                    <a14:imgEffect>
                      <a14:backgroundRemoval t="13056" b="100000" l="10625" r="45469">
                        <a14:foregroundMark x1="14141" y1="64167" x2="16719" y2="91111"/>
                        <a14:foregroundMark x1="40078" y1="65139" x2="41797" y2="81250"/>
                        <a14:foregroundMark x1="40391" y1="87500" x2="34922" y2="96944"/>
                        <a14:foregroundMark x1="15703" y1="93750" x2="33750" y2="94861"/>
                        <a14:foregroundMark x1="12812" y1="84028" x2="16250" y2="97361"/>
                        <a14:foregroundMark x1="37422" y1="45694" x2="42031" y2="38056"/>
                        <a14:foregroundMark x1="35078" y1="16806" x2="20547" y2="17500"/>
                        <a14:backgroundMark x1="28984" y1="19861" x2="28984" y2="19861"/>
                      </a14:backgroundRemoval>
                    </a14:imgEffect>
                  </a14:imgLayer>
                </a14:imgProps>
              </a:ext>
              <a:ext uri="{28A0092B-C50C-407E-A947-70E740481C1C}">
                <a14:useLocalDpi xmlns:a14="http://schemas.microsoft.com/office/drawing/2010/main" val="0"/>
              </a:ext>
            </a:extLst>
          </a:blip>
          <a:stretch>
            <a:fillRect/>
          </a:stretch>
        </p:blipFill>
        <p:spPr>
          <a:xfrm>
            <a:off x="-634986" y="-552680"/>
            <a:ext cx="7658233" cy="4307756"/>
          </a:xfrm>
          <a:prstGeom prst="rect">
            <a:avLst/>
          </a:prstGeom>
        </p:spPr>
      </p:pic>
      <p:pic>
        <p:nvPicPr>
          <p:cNvPr id="4" name="Afbeelding 3"/>
          <p:cNvPicPr>
            <a:picLocks noChangeAspect="1"/>
          </p:cNvPicPr>
          <p:nvPr/>
        </p:nvPicPr>
        <p:blipFill rotWithShape="1">
          <a:blip r:embed="rId5"/>
          <a:srcRect t="3507" b="7766"/>
          <a:stretch/>
        </p:blipFill>
        <p:spPr>
          <a:xfrm>
            <a:off x="814156" y="587380"/>
            <a:ext cx="1399463" cy="2375791"/>
          </a:xfrm>
          <a:prstGeom prst="rect">
            <a:avLst/>
          </a:prstGeom>
          <a:noFill/>
          <a:ln>
            <a:noFill/>
          </a:ln>
        </p:spPr>
      </p:pic>
      <p:pic>
        <p:nvPicPr>
          <p:cNvPr id="7" name="Picture 6" descr="Pixplicity Icon grey on oran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8" name="TextBox 7"/>
          <p:cNvSpPr txBox="1"/>
          <p:nvPr/>
        </p:nvSpPr>
        <p:spPr>
          <a:xfrm>
            <a:off x="1199406" y="3963097"/>
            <a:ext cx="7819656" cy="923330"/>
          </a:xfrm>
          <a:prstGeom prst="rect">
            <a:avLst/>
          </a:prstGeom>
          <a:noFill/>
        </p:spPr>
        <p:txBody>
          <a:bodyPr wrap="square" rtlCol="0">
            <a:spAutoFit/>
          </a:bodyPr>
          <a:lstStyle/>
          <a:p>
            <a:r>
              <a:rPr lang="en-US" dirty="0">
                <a:solidFill>
                  <a:schemeClr val="tx1">
                    <a:lumMod val="50000"/>
                    <a:lumOff val="50000"/>
                  </a:schemeClr>
                </a:solidFill>
              </a:rPr>
              <a:t>One of our bigger in-house projects is a complete platform for location-based tour experiences, providing businesses, municipalities and other digital agencies with easy, low-cost ways to create multimedia tours and manage content.</a:t>
            </a:r>
          </a:p>
        </p:txBody>
      </p:sp>
    </p:spTree>
    <p:extLst>
      <p:ext uri="{BB962C8B-B14F-4D97-AF65-F5344CB8AC3E}">
        <p14:creationId xmlns:p14="http://schemas.microsoft.com/office/powerpoint/2010/main" val="162522497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37433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IMG_2332_edit_medium.jpg"/>
          <p:cNvPicPr>
            <a:picLocks noChangeAspect="1"/>
          </p:cNvPicPr>
          <p:nvPr/>
        </p:nvPicPr>
        <p:blipFill rotWithShape="1">
          <a:blip r:embed="rId2">
            <a:extLst>
              <a:ext uri="{28A0092B-C50C-407E-A947-70E740481C1C}">
                <a14:useLocalDpi xmlns:a14="http://schemas.microsoft.com/office/drawing/2010/main" val="0"/>
              </a:ext>
            </a:extLst>
          </a:blip>
          <a:srcRect t="3292" r="7378" b="23929"/>
          <a:stretch/>
        </p:blipFill>
        <p:spPr>
          <a:xfrm>
            <a:off x="-1" y="0"/>
            <a:ext cx="9144001" cy="3743316"/>
          </a:xfrm>
          <a:prstGeom prst="rect">
            <a:avLst/>
          </a:prstGeom>
        </p:spPr>
      </p:pic>
      <p:pic>
        <p:nvPicPr>
          <p:cNvPr id="8" name="Picture 7" descr="Pixplicity Icon grey on oran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5" name="TextBox 4"/>
          <p:cNvSpPr txBox="1"/>
          <p:nvPr/>
        </p:nvSpPr>
        <p:spPr>
          <a:xfrm>
            <a:off x="1199406" y="3963097"/>
            <a:ext cx="7819656" cy="923330"/>
          </a:xfrm>
          <a:prstGeom prst="rect">
            <a:avLst/>
          </a:prstGeom>
          <a:noFill/>
        </p:spPr>
        <p:txBody>
          <a:bodyPr wrap="square" rtlCol="0">
            <a:spAutoFit/>
          </a:bodyPr>
          <a:lstStyle/>
          <a:p>
            <a:r>
              <a:rPr lang="en-US" dirty="0">
                <a:solidFill>
                  <a:schemeClr val="tx1">
                    <a:lumMod val="50000"/>
                    <a:lumOff val="50000"/>
                  </a:schemeClr>
                </a:solidFill>
              </a:rPr>
              <a:t>This system is already used by Amsterdam’s major canal boat operators to serve and manage fully automated audio tours to (offline) tourists from around the world. With zero technical knowledge, they moved old tours online in 24 hours.</a:t>
            </a:r>
          </a:p>
        </p:txBody>
      </p:sp>
    </p:spTree>
    <p:extLst>
      <p:ext uri="{BB962C8B-B14F-4D97-AF65-F5344CB8AC3E}">
        <p14:creationId xmlns:p14="http://schemas.microsoft.com/office/powerpoint/2010/main" val="194634558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with the community</a:t>
            </a:r>
          </a:p>
        </p:txBody>
      </p:sp>
      <p:sp>
        <p:nvSpPr>
          <p:cNvPr id="3" name="Content Placeholder 2"/>
          <p:cNvSpPr>
            <a:spLocks noGrp="1"/>
          </p:cNvSpPr>
          <p:nvPr>
            <p:ph idx="1"/>
          </p:nvPr>
        </p:nvSpPr>
        <p:spPr/>
        <p:txBody>
          <a:bodyPr/>
          <a:lstStyle/>
          <a:p>
            <a:r>
              <a:rPr lang="en-US" dirty="0"/>
              <a:t>Open source</a:t>
            </a:r>
          </a:p>
          <a:p>
            <a:r>
              <a:rPr lang="en-US" dirty="0"/>
              <a:t>Share knowledge</a:t>
            </a:r>
          </a:p>
          <a:p>
            <a:r>
              <a:rPr lang="en-US" dirty="0"/>
              <a:t>Attend events</a:t>
            </a:r>
          </a:p>
          <a:p>
            <a:r>
              <a:rPr lang="en-US" dirty="0"/>
              <a:t>Organize events</a:t>
            </a:r>
          </a:p>
        </p:txBody>
      </p:sp>
    </p:spTree>
    <p:extLst>
      <p:ext uri="{BB962C8B-B14F-4D97-AF65-F5344CB8AC3E}">
        <p14:creationId xmlns:p14="http://schemas.microsoft.com/office/powerpoint/2010/main" val="84707960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0087" y="1778000"/>
            <a:ext cx="1803311" cy="369332"/>
          </a:xfrm>
          <a:prstGeom prst="rect">
            <a:avLst/>
          </a:prstGeom>
          <a:noFill/>
        </p:spPr>
        <p:txBody>
          <a:bodyPr wrap="none" rtlCol="0">
            <a:spAutoFit/>
          </a:bodyPr>
          <a:lstStyle/>
          <a:p>
            <a:r>
              <a:rPr lang="en-US" dirty="0"/>
              <a:t>Sharing expertise</a:t>
            </a:r>
          </a:p>
        </p:txBody>
      </p:sp>
      <p:pic>
        <p:nvPicPr>
          <p:cNvPr id="3" name="Picture 2" descr="Screen Shot 2015-09-16 at 15.20.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10728">
            <a:off x="-537214" y="-366165"/>
            <a:ext cx="8620644" cy="5875830"/>
          </a:xfrm>
          <a:prstGeom prst="rect">
            <a:avLst/>
          </a:prstGeom>
        </p:spPr>
      </p:pic>
      <p:pic>
        <p:nvPicPr>
          <p:cNvPr id="4" name="Picture 3" descr="Screen Shot 2015-09-16 at 15.22.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06147">
            <a:off x="4324112" y="-109147"/>
            <a:ext cx="7770042" cy="5835928"/>
          </a:xfrm>
          <a:prstGeom prst="rect">
            <a:avLst/>
          </a:prstGeom>
        </p:spPr>
      </p:pic>
      <p:sp>
        <p:nvSpPr>
          <p:cNvPr id="6" name="Rectangle 5"/>
          <p:cNvSpPr/>
          <p:nvPr/>
        </p:nvSpPr>
        <p:spPr>
          <a:xfrm>
            <a:off x="0" y="3743316"/>
            <a:ext cx="9144000" cy="140018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Pixplicity Icon grey on oran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7" name="TextBox 6"/>
          <p:cNvSpPr txBox="1"/>
          <p:nvPr/>
        </p:nvSpPr>
        <p:spPr>
          <a:xfrm>
            <a:off x="1199406" y="3963097"/>
            <a:ext cx="7819656" cy="923330"/>
          </a:xfrm>
          <a:prstGeom prst="rect">
            <a:avLst/>
          </a:prstGeom>
          <a:noFill/>
        </p:spPr>
        <p:txBody>
          <a:bodyPr wrap="square" rtlCol="0">
            <a:spAutoFit/>
          </a:bodyPr>
          <a:lstStyle/>
          <a:p>
            <a:r>
              <a:rPr lang="en-US" dirty="0">
                <a:solidFill>
                  <a:schemeClr val="tx1">
                    <a:lumMod val="50000"/>
                    <a:lumOff val="50000"/>
                  </a:schemeClr>
                </a:solidFill>
              </a:rPr>
              <a:t>Every time we create tools, code, principles or guidelines to increase the quality (and ease) of our own work, we open them up to the world to help improve apps everywhere. We currently have nearly 30 open-source projects on </a:t>
            </a:r>
            <a:r>
              <a:rPr lang="en-US" dirty="0" err="1">
                <a:solidFill>
                  <a:schemeClr val="tx1">
                    <a:lumMod val="50000"/>
                    <a:lumOff val="50000"/>
                  </a:schemeClr>
                </a:solidFill>
              </a:rPr>
              <a:t>GitHub</a:t>
            </a:r>
            <a:r>
              <a:rPr lang="en-US" dirty="0">
                <a:solidFill>
                  <a:schemeClr val="tx1">
                    <a:lumMod val="50000"/>
                    <a:lumOff val="50000"/>
                  </a:schemeClr>
                </a:solidFill>
              </a:rPr>
              <a:t>!</a:t>
            </a:r>
          </a:p>
        </p:txBody>
      </p:sp>
    </p:spTree>
    <p:extLst>
      <p:ext uri="{BB962C8B-B14F-4D97-AF65-F5344CB8AC3E}">
        <p14:creationId xmlns:p14="http://schemas.microsoft.com/office/powerpoint/2010/main" val="79627687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8125" y="1778000"/>
            <a:ext cx="1803311" cy="369332"/>
          </a:xfrm>
          <a:prstGeom prst="rect">
            <a:avLst/>
          </a:prstGeom>
          <a:noFill/>
        </p:spPr>
        <p:txBody>
          <a:bodyPr wrap="none" rtlCol="0">
            <a:spAutoFit/>
          </a:bodyPr>
          <a:lstStyle/>
          <a:p>
            <a:r>
              <a:rPr lang="en-US" dirty="0"/>
              <a:t>Sharing expertise</a:t>
            </a:r>
          </a:p>
        </p:txBody>
      </p:sp>
      <p:sp>
        <p:nvSpPr>
          <p:cNvPr id="6" name="Rectangle 5"/>
          <p:cNvSpPr/>
          <p:nvPr/>
        </p:nvSpPr>
        <p:spPr>
          <a:xfrm>
            <a:off x="0" y="0"/>
            <a:ext cx="9144000" cy="37433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Screen Shot 2015-09-16 at 15.16.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388" y="0"/>
            <a:ext cx="6654784" cy="3743316"/>
          </a:xfrm>
          <a:prstGeom prst="rect">
            <a:avLst/>
          </a:prstGeom>
        </p:spPr>
      </p:pic>
      <p:pic>
        <p:nvPicPr>
          <p:cNvPr id="4" name="Picture 3" descr="Pixplicity Icon grey on oran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7" name="TextBox 6"/>
          <p:cNvSpPr txBox="1"/>
          <p:nvPr/>
        </p:nvSpPr>
        <p:spPr>
          <a:xfrm>
            <a:off x="1199406" y="3963097"/>
            <a:ext cx="7819656" cy="923330"/>
          </a:xfrm>
          <a:prstGeom prst="rect">
            <a:avLst/>
          </a:prstGeom>
          <a:noFill/>
        </p:spPr>
        <p:txBody>
          <a:bodyPr wrap="square" rtlCol="0">
            <a:spAutoFit/>
          </a:bodyPr>
          <a:lstStyle/>
          <a:p>
            <a:r>
              <a:rPr lang="en-US" dirty="0">
                <a:solidFill>
                  <a:schemeClr val="tx1">
                    <a:lumMod val="50000"/>
                    <a:lumOff val="50000"/>
                  </a:schemeClr>
                </a:solidFill>
              </a:rPr>
              <a:t>On our YouTube channel we make exciting topics such as Android Wear, Bluetooth Low Energy, and customizing the Android OS itself more accessible. We introduce the basics for newcomers and then dive into the details in multi-episode series.</a:t>
            </a:r>
          </a:p>
        </p:txBody>
      </p:sp>
      <p:pic>
        <p:nvPicPr>
          <p:cNvPr id="8" name="Picture 7" descr="Screen Shot 2015-09-16 at 16.21.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388" y="0"/>
            <a:ext cx="6654784" cy="3743316"/>
          </a:xfrm>
          <a:prstGeom prst="rect">
            <a:avLst/>
          </a:prstGeom>
        </p:spPr>
      </p:pic>
    </p:spTree>
    <p:extLst>
      <p:ext uri="{BB962C8B-B14F-4D97-AF65-F5344CB8AC3E}">
        <p14:creationId xmlns:p14="http://schemas.microsoft.com/office/powerpoint/2010/main" val="343702044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0087" y="1778000"/>
            <a:ext cx="2497949" cy="369332"/>
          </a:xfrm>
          <a:prstGeom prst="rect">
            <a:avLst/>
          </a:prstGeom>
          <a:noFill/>
        </p:spPr>
        <p:txBody>
          <a:bodyPr wrap="none" rtlCol="0">
            <a:spAutoFit/>
          </a:bodyPr>
          <a:lstStyle/>
          <a:p>
            <a:r>
              <a:rPr lang="en-US" dirty="0"/>
              <a:t>Community involvement</a:t>
            </a:r>
          </a:p>
        </p:txBody>
      </p:sp>
      <p:pic>
        <p:nvPicPr>
          <p:cNvPr id="5" name="Picture 4" descr="_DSC6829.JPG"/>
          <p:cNvPicPr>
            <a:picLocks noChangeAspect="1"/>
          </p:cNvPicPr>
          <p:nvPr/>
        </p:nvPicPr>
        <p:blipFill rotWithShape="1">
          <a:blip r:embed="rId2">
            <a:extLst>
              <a:ext uri="{28A0092B-C50C-407E-A947-70E740481C1C}">
                <a14:useLocalDpi xmlns:a14="http://schemas.microsoft.com/office/drawing/2010/main" val="0"/>
              </a:ext>
            </a:extLst>
          </a:blip>
          <a:srcRect t="13188" b="3715"/>
          <a:stretch/>
        </p:blipFill>
        <p:spPr>
          <a:xfrm>
            <a:off x="-115451" y="-79897"/>
            <a:ext cx="9301784" cy="3823213"/>
          </a:xfrm>
          <a:prstGeom prst="rect">
            <a:avLst/>
          </a:prstGeom>
        </p:spPr>
      </p:pic>
      <p:pic>
        <p:nvPicPr>
          <p:cNvPr id="4" name="Picture 3" descr="Pixplicity Icon grey on oran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6" name="TextBox 5"/>
          <p:cNvSpPr txBox="1"/>
          <p:nvPr/>
        </p:nvSpPr>
        <p:spPr>
          <a:xfrm>
            <a:off x="1199406" y="3963097"/>
            <a:ext cx="7819656" cy="923330"/>
          </a:xfrm>
          <a:prstGeom prst="rect">
            <a:avLst/>
          </a:prstGeom>
          <a:noFill/>
        </p:spPr>
        <p:txBody>
          <a:bodyPr wrap="square" rtlCol="0">
            <a:spAutoFit/>
          </a:bodyPr>
          <a:lstStyle/>
          <a:p>
            <a:r>
              <a:rPr lang="en-US" dirty="0">
                <a:solidFill>
                  <a:schemeClr val="tx1">
                    <a:lumMod val="50000"/>
                    <a:lumOff val="50000"/>
                  </a:schemeClr>
                </a:solidFill>
              </a:rPr>
              <a:t>Meeting all technology </a:t>
            </a:r>
            <a:r>
              <a:rPr lang="en-US" dirty="0" err="1">
                <a:solidFill>
                  <a:schemeClr val="tx1">
                    <a:lumMod val="50000"/>
                    <a:lumOff val="50000"/>
                  </a:schemeClr>
                </a:solidFill>
              </a:rPr>
              <a:t>affectionados</a:t>
            </a:r>
            <a:r>
              <a:rPr lang="en-US" dirty="0">
                <a:solidFill>
                  <a:schemeClr val="tx1">
                    <a:lumMod val="50000"/>
                    <a:lumOff val="50000"/>
                  </a:schemeClr>
                </a:solidFill>
              </a:rPr>
              <a:t> is incredibly valuable to us. It’s not only a fantastic pool of talent which we lead and bring together but, more importantly, a pool of extremely interested, motivated and inquisitive people.</a:t>
            </a:r>
          </a:p>
        </p:txBody>
      </p:sp>
    </p:spTree>
    <p:extLst>
      <p:ext uri="{BB962C8B-B14F-4D97-AF65-F5344CB8AC3E}">
        <p14:creationId xmlns:p14="http://schemas.microsoft.com/office/powerpoint/2010/main" val="92109339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0087" y="1778000"/>
            <a:ext cx="730639" cy="369332"/>
          </a:xfrm>
          <a:prstGeom prst="rect">
            <a:avLst/>
          </a:prstGeom>
          <a:noFill/>
        </p:spPr>
        <p:txBody>
          <a:bodyPr wrap="none" rtlCol="0">
            <a:spAutoFit/>
          </a:bodyPr>
          <a:lstStyle/>
          <a:p>
            <a:r>
              <a:rPr lang="en-US" dirty="0"/>
              <a:t>Food!</a:t>
            </a:r>
          </a:p>
        </p:txBody>
      </p:sp>
      <p:pic>
        <p:nvPicPr>
          <p:cNvPr id="8" name="Picture 7" descr="A6GBkG9.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0240"/>
            <a:ext cx="9144000" cy="5181280"/>
          </a:xfrm>
          <a:prstGeom prst="rect">
            <a:avLst/>
          </a:prstGeom>
        </p:spPr>
      </p:pic>
      <p:sp>
        <p:nvSpPr>
          <p:cNvPr id="3" name="Rectangle 2"/>
          <p:cNvSpPr/>
          <p:nvPr/>
        </p:nvSpPr>
        <p:spPr>
          <a:xfrm>
            <a:off x="0" y="3743316"/>
            <a:ext cx="9144000" cy="140018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descr="Pixplicity Icon grey on oran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7" name="TextBox 6"/>
          <p:cNvSpPr txBox="1"/>
          <p:nvPr/>
        </p:nvSpPr>
        <p:spPr>
          <a:xfrm>
            <a:off x="1199406" y="3963097"/>
            <a:ext cx="7819656" cy="923330"/>
          </a:xfrm>
          <a:prstGeom prst="rect">
            <a:avLst/>
          </a:prstGeom>
          <a:noFill/>
        </p:spPr>
        <p:txBody>
          <a:bodyPr wrap="square" rtlCol="0">
            <a:spAutoFit/>
          </a:bodyPr>
          <a:lstStyle/>
          <a:p>
            <a:r>
              <a:rPr lang="en-US" dirty="0">
                <a:solidFill>
                  <a:schemeClr val="tx1">
                    <a:lumMod val="50000"/>
                    <a:lumOff val="50000"/>
                  </a:schemeClr>
                </a:solidFill>
              </a:rPr>
              <a:t>As you’ve probably gathered, we’re an extremely nerdy bunch, but we love to share everything we do. You can always approach us to talk about tech, marketing and mobile, and we’ll let you in on some of that top-secret work!</a:t>
            </a:r>
          </a:p>
        </p:txBody>
      </p:sp>
    </p:spTree>
    <p:extLst>
      <p:ext uri="{BB962C8B-B14F-4D97-AF65-F5344CB8AC3E}">
        <p14:creationId xmlns:p14="http://schemas.microsoft.com/office/powerpoint/2010/main" val="145425302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xplicity Icon grey on oran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pic>
        <p:nvPicPr>
          <p:cNvPr id="4" name="Picture 3" descr="IMG_2449_croppe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4950" y="0"/>
            <a:ext cx="4349050" cy="2294863"/>
          </a:xfrm>
          <a:prstGeom prst="rect">
            <a:avLst/>
          </a:prstGeom>
        </p:spPr>
      </p:pic>
      <p:pic>
        <p:nvPicPr>
          <p:cNvPr id="5" name="Picture 4" descr="IMG_2445_cropped.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829362"/>
            <a:ext cx="4794950" cy="2530151"/>
          </a:xfrm>
          <a:prstGeom prst="rect">
            <a:avLst/>
          </a:prstGeom>
        </p:spPr>
      </p:pic>
      <p:pic>
        <p:nvPicPr>
          <p:cNvPr id="3" name="Picture 2" descr="IMG_0106.JPG"/>
          <p:cNvPicPr>
            <a:picLocks noChangeAspect="1"/>
          </p:cNvPicPr>
          <p:nvPr/>
        </p:nvPicPr>
        <p:blipFill rotWithShape="1">
          <a:blip r:embed="rId6" cstate="screen">
            <a:extLst>
              <a:ext uri="{BEBA8EAE-BF5A-486C-A8C5-ECC9F3942E4B}">
                <a14:imgProps xmlns:a14="http://schemas.microsoft.com/office/drawing/2010/main">
                  <a14:imgLayer r:embed="rId7">
                    <a14:imgEffect>
                      <a14:colorTemperature colorTemp="7200"/>
                    </a14:imgEffect>
                    <a14:imgEffect>
                      <a14:brightnessContrast bright="40000"/>
                    </a14:imgEffect>
                  </a14:imgLayer>
                </a14:imgProps>
              </a:ext>
              <a:ext uri="{28A0092B-C50C-407E-A947-70E740481C1C}">
                <a14:useLocalDpi xmlns:a14="http://schemas.microsoft.com/office/drawing/2010/main"/>
              </a:ext>
            </a:extLst>
          </a:blip>
          <a:srcRect/>
          <a:stretch/>
        </p:blipFill>
        <p:spPr>
          <a:xfrm>
            <a:off x="0" y="0"/>
            <a:ext cx="4794950" cy="1962928"/>
          </a:xfrm>
          <a:prstGeom prst="rect">
            <a:avLst/>
          </a:prstGeom>
        </p:spPr>
      </p:pic>
      <p:pic>
        <p:nvPicPr>
          <p:cNvPr id="7" name="Picture 6" descr="15149_1281011782993_1161004664_30840139_6732662_n_edit.jp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795520" y="1962928"/>
            <a:ext cx="4348480" cy="3049462"/>
          </a:xfrm>
          <a:prstGeom prst="rect">
            <a:avLst/>
          </a:prstGeom>
        </p:spPr>
      </p:pic>
      <p:sp>
        <p:nvSpPr>
          <p:cNvPr id="9" name="Rectangle 8"/>
          <p:cNvSpPr/>
          <p:nvPr/>
        </p:nvSpPr>
        <p:spPr>
          <a:xfrm>
            <a:off x="0" y="4124224"/>
            <a:ext cx="9144000" cy="101927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p:cNvSpPr txBox="1"/>
          <p:nvPr/>
        </p:nvSpPr>
        <p:spPr>
          <a:xfrm>
            <a:off x="1199406" y="4391235"/>
            <a:ext cx="7819656" cy="369332"/>
          </a:xfrm>
          <a:prstGeom prst="rect">
            <a:avLst/>
          </a:prstGeom>
          <a:noFill/>
        </p:spPr>
        <p:txBody>
          <a:bodyPr wrap="square" rtlCol="0">
            <a:spAutoFit/>
          </a:bodyPr>
          <a:lstStyle/>
          <a:p>
            <a:r>
              <a:rPr lang="en-US" dirty="0">
                <a:solidFill>
                  <a:schemeClr val="tx1">
                    <a:lumMod val="50000"/>
                    <a:lumOff val="50000"/>
                  </a:schemeClr>
                </a:solidFill>
              </a:rPr>
              <a:t>Most of all, we enjoy our work!</a:t>
            </a:r>
          </a:p>
        </p:txBody>
      </p:sp>
      <p:pic>
        <p:nvPicPr>
          <p:cNvPr id="8" name="Picture 7" descr="Pixplicity Icon grey on oran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Tree>
    <p:extLst>
      <p:ext uri="{BB962C8B-B14F-4D97-AF65-F5344CB8AC3E}">
        <p14:creationId xmlns:p14="http://schemas.microsoft.com/office/powerpoint/2010/main" val="148031421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08380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0464" y="467361"/>
            <a:ext cx="4742860" cy="42087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5092" y="121919"/>
            <a:ext cx="846667" cy="461665"/>
          </a:xfrm>
          <a:prstGeom prst="rect">
            <a:avLst/>
          </a:prstGeom>
          <a:solidFill>
            <a:schemeClr val="bg1"/>
          </a:solidFill>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400" b="1" dirty="0">
                <a:solidFill>
                  <a:schemeClr val="tx1"/>
                </a:solidFill>
              </a:rPr>
              <a:t>2008</a:t>
            </a:r>
            <a:endParaRPr lang="en-US" sz="2400" dirty="0">
              <a:solidFill>
                <a:schemeClr val="tx1"/>
              </a:solidFill>
            </a:endParaRPr>
          </a:p>
        </p:txBody>
      </p:sp>
      <p:sp>
        <p:nvSpPr>
          <p:cNvPr id="8" name="TextBox 7"/>
          <p:cNvSpPr txBox="1"/>
          <p:nvPr/>
        </p:nvSpPr>
        <p:spPr>
          <a:xfrm>
            <a:off x="535093" y="653103"/>
            <a:ext cx="2763520" cy="646331"/>
          </a:xfrm>
          <a:prstGeom prst="rect">
            <a:avLst/>
          </a:prstGeom>
          <a:noFill/>
        </p:spPr>
        <p:txBody>
          <a:bodyPr wrap="square" rtlCol="0">
            <a:spAutoFit/>
          </a:bodyPr>
          <a:lstStyle/>
          <a:p>
            <a:r>
              <a:rPr lang="en-US" b="1" dirty="0"/>
              <a:t>Motorola Droid</a:t>
            </a:r>
          </a:p>
          <a:p>
            <a:r>
              <a:rPr lang="en-US" dirty="0"/>
              <a:t>Android 2.0 (Eclair)</a:t>
            </a:r>
          </a:p>
        </p:txBody>
      </p:sp>
    </p:spTree>
    <p:extLst>
      <p:ext uri="{BB962C8B-B14F-4D97-AF65-F5344CB8AC3E}">
        <p14:creationId xmlns:p14="http://schemas.microsoft.com/office/powerpoint/2010/main" val="26179557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13333" b="7827"/>
          <a:stretch/>
        </p:blipFill>
        <p:spPr>
          <a:xfrm>
            <a:off x="0" y="-263525"/>
            <a:ext cx="9144000" cy="5407025"/>
          </a:xfrm>
        </p:spPr>
      </p:pic>
      <p:grpSp>
        <p:nvGrpSpPr>
          <p:cNvPr id="7" name="Group 6"/>
          <p:cNvGrpSpPr/>
          <p:nvPr/>
        </p:nvGrpSpPr>
        <p:grpSpPr>
          <a:xfrm>
            <a:off x="1158019" y="2632710"/>
            <a:ext cx="7985981" cy="2510790"/>
            <a:chOff x="1158019" y="2632710"/>
            <a:chExt cx="7985981" cy="251079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429" b="12571"/>
            <a:stretch/>
          </p:blipFill>
          <p:spPr>
            <a:xfrm>
              <a:off x="1158019" y="2638839"/>
              <a:ext cx="4638261" cy="25046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280" y="2632710"/>
              <a:ext cx="3347720" cy="2510790"/>
            </a:xfrm>
            <a:prstGeom prst="rect">
              <a:avLst/>
            </a:prstGeom>
          </p:spPr>
        </p:pic>
      </p:grpSp>
      <p:sp>
        <p:nvSpPr>
          <p:cNvPr id="8" name="TextBox 7"/>
          <p:cNvSpPr txBox="1"/>
          <p:nvPr/>
        </p:nvSpPr>
        <p:spPr>
          <a:xfrm>
            <a:off x="535092" y="121919"/>
            <a:ext cx="846667" cy="461665"/>
          </a:xfrm>
          <a:prstGeom prst="rect">
            <a:avLst/>
          </a:prstGeom>
          <a:solidFill>
            <a:schemeClr val="bg1"/>
          </a:solidFill>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400" b="1" dirty="0">
                <a:solidFill>
                  <a:schemeClr val="tx1"/>
                </a:solidFill>
              </a:rPr>
              <a:t>2008</a:t>
            </a:r>
            <a:endParaRPr lang="en-US" sz="2400" dirty="0">
              <a:solidFill>
                <a:schemeClr val="tx1"/>
              </a:solidFill>
            </a:endParaRPr>
          </a:p>
        </p:txBody>
      </p:sp>
    </p:spTree>
    <p:extLst>
      <p:ext uri="{BB962C8B-B14F-4D97-AF65-F5344CB8AC3E}">
        <p14:creationId xmlns:p14="http://schemas.microsoft.com/office/powerpoint/2010/main" val="286357518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lechteDek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8728"/>
            <a:ext cx="9144000" cy="60209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5092" y="121919"/>
            <a:ext cx="846667" cy="461665"/>
          </a:xfrm>
          <a:prstGeom prst="rect">
            <a:avLst/>
          </a:prstGeom>
          <a:solidFill>
            <a:schemeClr val="bg1"/>
          </a:solidFill>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400" b="1" dirty="0">
                <a:solidFill>
                  <a:schemeClr val="tx1"/>
                </a:solidFill>
              </a:rPr>
              <a:t>2009</a:t>
            </a:r>
            <a:endParaRPr lang="en-US" sz="2400" dirty="0">
              <a:solidFill>
                <a:schemeClr val="tx1"/>
              </a:solidFill>
            </a:endParaRPr>
          </a:p>
        </p:txBody>
      </p:sp>
    </p:spTree>
    <p:extLst>
      <p:ext uri="{BB962C8B-B14F-4D97-AF65-F5344CB8AC3E}">
        <p14:creationId xmlns:p14="http://schemas.microsoft.com/office/powerpoint/2010/main" val="163377198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0" y="3743316"/>
            <a:ext cx="9144000" cy="140018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descr="Pixplicity Icon grey on oran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9414"/>
            <a:ext cx="784086" cy="784086"/>
          </a:xfrm>
          <a:prstGeom prst="rect">
            <a:avLst/>
          </a:prstGeom>
        </p:spPr>
      </p:pic>
      <p:sp>
        <p:nvSpPr>
          <p:cNvPr id="6" name="TextBox 5"/>
          <p:cNvSpPr txBox="1"/>
          <p:nvPr/>
        </p:nvSpPr>
        <p:spPr>
          <a:xfrm>
            <a:off x="1199406" y="3847630"/>
            <a:ext cx="7819656" cy="1200329"/>
          </a:xfrm>
          <a:prstGeom prst="rect">
            <a:avLst/>
          </a:prstGeom>
          <a:noFill/>
        </p:spPr>
        <p:txBody>
          <a:bodyPr wrap="square" rtlCol="0">
            <a:spAutoFit/>
          </a:bodyPr>
          <a:lstStyle/>
          <a:p>
            <a:r>
              <a:rPr lang="en-US" b="1" dirty="0">
                <a:solidFill>
                  <a:schemeClr val="tx1">
                    <a:lumMod val="50000"/>
                    <a:lumOff val="50000"/>
                  </a:schemeClr>
                </a:solidFill>
              </a:rPr>
              <a:t>Pixplicity</a:t>
            </a:r>
            <a:r>
              <a:rPr lang="en-US" dirty="0">
                <a:solidFill>
                  <a:schemeClr val="tx1">
                    <a:lumMod val="50000"/>
                    <a:lumOff val="50000"/>
                  </a:schemeClr>
                </a:solidFill>
              </a:rPr>
              <a:t> is a </a:t>
            </a:r>
            <a:r>
              <a:rPr lang="en-US" b="1" dirty="0">
                <a:solidFill>
                  <a:schemeClr val="tx1">
                    <a:lumMod val="50000"/>
                    <a:lumOff val="50000"/>
                  </a:schemeClr>
                </a:solidFill>
              </a:rPr>
              <a:t>mobile innovation studio</a:t>
            </a:r>
            <a:r>
              <a:rPr lang="en-US" dirty="0">
                <a:solidFill>
                  <a:schemeClr val="tx1">
                    <a:lumMod val="50000"/>
                    <a:lumOff val="50000"/>
                  </a:schemeClr>
                </a:solidFill>
              </a:rPr>
              <a:t>, where our key resources are top-tier technical knowledge and a passion for imagining and building great things. Projects only start when someone says “if we can actually get that to work, that’s going to be freaking awesome!”</a:t>
            </a:r>
          </a:p>
        </p:txBody>
      </p:sp>
    </p:spTree>
    <p:extLst>
      <p:ext uri="{BB962C8B-B14F-4D97-AF65-F5344CB8AC3E}">
        <p14:creationId xmlns:p14="http://schemas.microsoft.com/office/powerpoint/2010/main" val="327454587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tatic.pexels.com/photos/2324/skyline-buildings-new-york-skyscrap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921" y="0"/>
            <a:ext cx="10907842"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5092" y="121919"/>
            <a:ext cx="846667" cy="461665"/>
          </a:xfrm>
          <a:prstGeom prst="rect">
            <a:avLst/>
          </a:prstGeom>
          <a:solidFill>
            <a:schemeClr val="bg1"/>
          </a:solidFill>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400" b="1" dirty="0">
                <a:solidFill>
                  <a:schemeClr val="tx1"/>
                </a:solidFill>
              </a:rPr>
              <a:t>2016</a:t>
            </a:r>
            <a:endParaRPr lang="en-US" sz="2400" dirty="0">
              <a:solidFill>
                <a:schemeClr val="tx1"/>
              </a:solidFill>
            </a:endParaRPr>
          </a:p>
        </p:txBody>
      </p:sp>
    </p:spTree>
    <p:extLst>
      <p:ext uri="{BB962C8B-B14F-4D97-AF65-F5344CB8AC3E}">
        <p14:creationId xmlns:p14="http://schemas.microsoft.com/office/powerpoint/2010/main" val="266627226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24555</TotalTime>
  <Words>1684</Words>
  <Application>Microsoft Office PowerPoint</Application>
  <PresentationFormat>On-screen Show (16:9)</PresentationFormat>
  <Paragraphs>219</Paragraphs>
  <Slides>49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Bookman Old Style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Smartphones by the numbers</vt:lpstr>
      <vt:lpstr>Android by the numbers</vt:lpstr>
      <vt:lpstr>Google Play by the numbers</vt:lpstr>
      <vt:lpstr>Users by the numbers</vt:lpstr>
      <vt:lpstr>Users value high-quality apps</vt:lpstr>
      <vt:lpstr>Attributes of quality apps</vt:lpstr>
      <vt:lpstr>Material design</vt:lpstr>
      <vt:lpstr>Material design dev stories</vt:lpstr>
      <vt:lpstr>How did we “get good”?</vt:lpstr>
      <vt:lpstr>PowerPoint Presentation</vt:lpstr>
      <vt:lpstr>PowerPoint Presentation</vt:lpstr>
      <vt:lpstr>PowerPoint Presentation</vt:lpstr>
      <vt:lpstr>PowerPoint Presentation</vt:lpstr>
      <vt:lpstr>PowerPoint Presentation</vt:lpstr>
      <vt:lpstr>PowerPoint Presentation</vt:lpstr>
      <vt:lpstr>Understand the app goals</vt:lpstr>
      <vt:lpstr>Ask key questions</vt:lpstr>
      <vt:lpstr>Measure</vt:lpstr>
      <vt:lpstr>Measure</vt:lpstr>
      <vt:lpstr>First impressions matter</vt:lpstr>
      <vt:lpstr>Drop-off points</vt:lpstr>
      <vt:lpstr>Frictionless onboarding</vt:lpstr>
      <vt:lpstr>Engagement through notifications</vt:lpstr>
      <vt:lpstr>User retention</vt:lpstr>
      <vt:lpstr>User retention</vt:lpstr>
      <vt:lpstr>User retention</vt:lpstr>
      <vt:lpstr>Measure</vt:lpstr>
      <vt:lpstr>Testing</vt:lpstr>
      <vt:lpstr>Stand out</vt:lpstr>
      <vt:lpstr>Monetize</vt:lpstr>
      <vt:lpstr>(Don’t?) Monetize</vt:lpstr>
      <vt:lpstr>PowerPoint Presentation</vt:lpstr>
      <vt:lpstr>PowerPoint Presentation</vt:lpstr>
      <vt:lpstr>Engage with the community</vt:lpstr>
      <vt:lpstr>PowerPoint Presentation</vt:lpstr>
      <vt:lpstr>PowerPoint Presentation</vt:lpstr>
      <vt:lpstr>PowerPoint Presentation</vt:lpstr>
      <vt:lpstr>PowerPoint Presentation</vt:lpstr>
      <vt:lpstr>PowerPoint Presentation</vt:lpstr>
      <vt:lpstr>PowerPoint Presentation</vt:lpstr>
    </vt:vector>
  </TitlesOfParts>
  <Company>Pixplicity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Lammertsma</dc:creator>
  <cp:lastModifiedBy>Paul Lammertsma</cp:lastModifiedBy>
  <cp:revision>99</cp:revision>
  <dcterms:created xsi:type="dcterms:W3CDTF">2015-09-16T12:22:19Z</dcterms:created>
  <dcterms:modified xsi:type="dcterms:W3CDTF">2016-11-27T08:31:11Z</dcterms:modified>
</cp:coreProperties>
</file>